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3"/>
  </p:notesMasterIdLst>
  <p:sldIdLst>
    <p:sldId id="256" r:id="rId2"/>
    <p:sldId id="258" r:id="rId3"/>
    <p:sldId id="257" r:id="rId4"/>
    <p:sldId id="259" r:id="rId5"/>
    <p:sldId id="260" r:id="rId6"/>
    <p:sldId id="264" r:id="rId7"/>
    <p:sldId id="261" r:id="rId8"/>
    <p:sldId id="262" r:id="rId9"/>
    <p:sldId id="265"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076AA9-6E1D-4345-BD63-310C07C0A4C4}" type="datetimeFigureOut">
              <a:rPr lang="pt-PT" smtClean="0"/>
              <a:pPr/>
              <a:t>30-03-2012</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5F536-B722-46F1-8390-2A2F8312F3BD}" type="slidenum">
              <a:rPr lang="pt-PT" smtClean="0"/>
              <a:pPr/>
              <a:t>‹nº›</a:t>
            </a:fld>
            <a:endParaRPr lang="pt-P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C5E5F536-B722-46F1-8390-2A2F8312F3BD}" type="slidenum">
              <a:rPr lang="pt-PT" smtClean="0"/>
              <a:pPr/>
              <a:t>1</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23" name="Rectângu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ângu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ângu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ângu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ângu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ângulo arredondado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ângulo arredondado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ângu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ângu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ângu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ângu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t-PT" smtClean="0"/>
              <a:t>Clique para editar o estilo</a:t>
            </a:r>
            <a:endParaRPr kumimoji="0" lang="en-US"/>
          </a:p>
        </p:txBody>
      </p:sp>
      <p:sp>
        <p:nvSpPr>
          <p:cNvPr id="9" name="Subtítu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Marcador de Posição da Data 27"/>
          <p:cNvSpPr>
            <a:spLocks noGrp="1"/>
          </p:cNvSpPr>
          <p:nvPr>
            <p:ph type="dt" sz="half" idx="10"/>
          </p:nvPr>
        </p:nvSpPr>
        <p:spPr>
          <a:xfrm>
            <a:off x="6705600" y="4206240"/>
            <a:ext cx="960120" cy="457200"/>
          </a:xfrm>
        </p:spPr>
        <p:txBody>
          <a:bodyPr/>
          <a:lstStyle/>
          <a:p>
            <a:fld id="{29834129-D3EB-4813-85C1-606CF8AF7ABE}" type="datetime1">
              <a:rPr lang="pt-PT" smtClean="0"/>
              <a:pPr/>
              <a:t>30-03-2012</a:t>
            </a:fld>
            <a:endParaRPr lang="pt-PT"/>
          </a:p>
        </p:txBody>
      </p:sp>
      <p:sp>
        <p:nvSpPr>
          <p:cNvPr id="17" name="Marcador de Posição do Rodapé 16"/>
          <p:cNvSpPr>
            <a:spLocks noGrp="1"/>
          </p:cNvSpPr>
          <p:nvPr>
            <p:ph type="ftr" sz="quarter" idx="11"/>
          </p:nvPr>
        </p:nvSpPr>
        <p:spPr>
          <a:xfrm>
            <a:off x="5410200" y="4205288"/>
            <a:ext cx="1295400" cy="457200"/>
          </a:xfrm>
        </p:spPr>
        <p:txBody>
          <a:bodyPr/>
          <a:lstStyle/>
          <a:p>
            <a:endParaRPr lang="pt-PT"/>
          </a:p>
        </p:txBody>
      </p:sp>
      <p:sp>
        <p:nvSpPr>
          <p:cNvPr id="29" name="Marcador de Posição do Número do Diapositivo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ED9F00F-D9E3-4D80-86B5-F9A88BD08E5F}"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17431D75-66BC-47E3-A380-2C5BF15A0723}" type="datetime1">
              <a:rPr lang="pt-PT" smtClean="0"/>
              <a:pPr/>
              <a:t>30-03-2012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1143000"/>
            <a:ext cx="1905000" cy="5486400"/>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1143000"/>
            <a:ext cx="6248400" cy="5486400"/>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475CDFB6-232F-4116-897A-A2C39C0DFBA1}" type="datetime1">
              <a:rPr lang="pt-PT" smtClean="0"/>
              <a:pPr/>
              <a:t>30-03-2012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00F6F33A-C264-4F2B-B679-47D847486392}" type="datetime1">
              <a:rPr lang="pt-PT" smtClean="0"/>
              <a:pPr/>
              <a:t>30-03-2012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0F3E2927-C858-4DED-8168-2404AFC1A7FC}" type="datetime1">
              <a:rPr lang="pt-PT" smtClean="0"/>
              <a:pPr/>
              <a:t>30-03-2012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AA536D0D-4E9E-44E3-A66F-79578D6B7A4E}" type="datetime1">
              <a:rPr lang="pt-PT" smtClean="0"/>
              <a:pPr/>
              <a:t>30-03-2012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81000" y="1143000"/>
            <a:ext cx="8382000" cy="1069848"/>
          </a:xfrm>
        </p:spPr>
        <p:txBody>
          <a:bodyPr anchor="ctr"/>
          <a:lstStyle>
            <a:lvl1pPr>
              <a:defRPr sz="4000" b="0" i="0" cap="none" baseline="0"/>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6" name="Marcador de Posição da Data 25"/>
          <p:cNvSpPr>
            <a:spLocks noGrp="1"/>
          </p:cNvSpPr>
          <p:nvPr>
            <p:ph type="dt" sz="half" idx="10"/>
          </p:nvPr>
        </p:nvSpPr>
        <p:spPr/>
        <p:txBody>
          <a:bodyPr rtlCol="0"/>
          <a:lstStyle/>
          <a:p>
            <a:fld id="{F602A81D-680A-473A-9CF8-31C093A6B159}" type="datetime1">
              <a:rPr lang="pt-PT" smtClean="0"/>
              <a:pPr/>
              <a:t>30-03-2012</a:t>
            </a:fld>
            <a:endParaRPr lang="pt-PT"/>
          </a:p>
        </p:txBody>
      </p:sp>
      <p:sp>
        <p:nvSpPr>
          <p:cNvPr id="27" name="Marcador de Posição do Número do Diapositivo 26"/>
          <p:cNvSpPr>
            <a:spLocks noGrp="1"/>
          </p:cNvSpPr>
          <p:nvPr>
            <p:ph type="sldNum" sz="quarter" idx="11"/>
          </p:nvPr>
        </p:nvSpPr>
        <p:spPr/>
        <p:txBody>
          <a:bodyPr rtlCol="0"/>
          <a:lstStyle/>
          <a:p>
            <a:fld id="{AED9F00F-D9E3-4D80-86B5-F9A88BD08E5F}" type="slidenum">
              <a:rPr lang="pt-PT" smtClean="0"/>
              <a:pPr/>
              <a:t>‹nº›</a:t>
            </a:fld>
            <a:endParaRPr lang="pt-PT"/>
          </a:p>
        </p:txBody>
      </p:sp>
      <p:sp>
        <p:nvSpPr>
          <p:cNvPr id="28" name="Marcador de Posição do Rodapé 27"/>
          <p:cNvSpPr>
            <a:spLocks noGrp="1"/>
          </p:cNvSpPr>
          <p:nvPr>
            <p:ph type="ftr" sz="quarter" idx="12"/>
          </p:nvPr>
        </p:nvSpPr>
        <p:spPr/>
        <p:txBody>
          <a:bodyPr rtlCol="0"/>
          <a:lstStyle/>
          <a:p>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t-PT" smtClean="0"/>
              <a:t>Clique para editar o estilo</a:t>
            </a:r>
            <a:endParaRPr kumimoji="0" lang="en-US"/>
          </a:p>
        </p:txBody>
      </p:sp>
      <p:sp>
        <p:nvSpPr>
          <p:cNvPr id="3" name="Marcador de Posição da Data 2"/>
          <p:cNvSpPr>
            <a:spLocks noGrp="1"/>
          </p:cNvSpPr>
          <p:nvPr>
            <p:ph type="dt" sz="half" idx="10"/>
          </p:nvPr>
        </p:nvSpPr>
        <p:spPr>
          <a:xfrm>
            <a:off x="6583680" y="612648"/>
            <a:ext cx="957264" cy="457200"/>
          </a:xfrm>
        </p:spPr>
        <p:txBody>
          <a:bodyPr/>
          <a:lstStyle/>
          <a:p>
            <a:fld id="{753B4B1A-2EC1-4AC7-8B06-53D2932ABE30}" type="datetime1">
              <a:rPr lang="pt-PT" smtClean="0"/>
              <a:pPr/>
              <a:t>30-03-2012</a:t>
            </a:fld>
            <a:endParaRPr lang="pt-PT"/>
          </a:p>
        </p:txBody>
      </p:sp>
      <p:sp>
        <p:nvSpPr>
          <p:cNvPr id="4" name="Marcador de Posição do Rodapé 3"/>
          <p:cNvSpPr>
            <a:spLocks noGrp="1"/>
          </p:cNvSpPr>
          <p:nvPr>
            <p:ph type="ftr" sz="quarter" idx="11"/>
          </p:nvPr>
        </p:nvSpPr>
        <p:spPr>
          <a:xfrm>
            <a:off x="5257800" y="612648"/>
            <a:ext cx="1325880" cy="457200"/>
          </a:xfrm>
        </p:spPr>
        <p:txBody>
          <a:bodyPr/>
          <a:lstStyle/>
          <a:p>
            <a:endParaRPr lang="pt-PT"/>
          </a:p>
        </p:txBody>
      </p:sp>
      <p:sp>
        <p:nvSpPr>
          <p:cNvPr id="5" name="Marcador de Posição do Número do Diapositivo 4"/>
          <p:cNvSpPr>
            <a:spLocks noGrp="1"/>
          </p:cNvSpPr>
          <p:nvPr>
            <p:ph type="sldNum" sz="quarter" idx="12"/>
          </p:nvPr>
        </p:nvSpPr>
        <p:spPr>
          <a:xfrm>
            <a:off x="8174736" y="2272"/>
            <a:ext cx="762000" cy="365760"/>
          </a:xfrm>
        </p:spPr>
        <p:txBody>
          <a:bodyPr/>
          <a:lstStyle/>
          <a:p>
            <a:fld id="{AED9F00F-D9E3-4D80-86B5-F9A88BD08E5F}"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2642B8AE-49DD-47BC-9EFB-5EC92880B9C3}" type="datetime1">
              <a:rPr lang="pt-PT" smtClean="0"/>
              <a:pPr/>
              <a:t>30-03-2012</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53496" y="1101970"/>
            <a:ext cx="3383280" cy="877824"/>
          </a:xfrm>
        </p:spPr>
        <p:txBody>
          <a:bodyPr anchor="b"/>
          <a:lstStyle>
            <a:lvl1pPr algn="l">
              <a:buNone/>
              <a:defRPr sz="1800" b="1"/>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97F4F2EC-B4D2-4A1D-B975-3DCEA3FE2337}" type="datetime1">
              <a:rPr lang="pt-PT" smtClean="0"/>
              <a:pPr/>
              <a:t>30-03-2012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F5E22778-C041-4C83-AEFD-8E07B722A654}" type="datetime1">
              <a:rPr lang="pt-PT" smtClean="0"/>
              <a:pPr/>
              <a:t>30-03-2012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AED9F00F-D9E3-4D80-86B5-F9A88BD08E5F}"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ângu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ângu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ângu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ângu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ângu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ângulo arredondado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ângulo arredondado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ângu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ângu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ângu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ângu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ângu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ângu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Marcador de Posição do Título 21"/>
          <p:cNvSpPr>
            <a:spLocks noGrp="1"/>
          </p:cNvSpPr>
          <p:nvPr>
            <p:ph type="title"/>
          </p:nvPr>
        </p:nvSpPr>
        <p:spPr>
          <a:xfrm>
            <a:off x="457200" y="1143000"/>
            <a:ext cx="8229600" cy="1066800"/>
          </a:xfrm>
          <a:prstGeom prst="rect">
            <a:avLst/>
          </a:prstGeom>
        </p:spPr>
        <p:txBody>
          <a:bodyPr vert="horz" anchor="ctr">
            <a:normAutofit/>
          </a:body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4" name="Marcador de Posição da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EC5EEAC2-39CE-478C-A913-097689E23DE1}" type="datetime1">
              <a:rPr lang="pt-PT" smtClean="0"/>
              <a:pPr/>
              <a:t>30-03-2012</a:t>
            </a:fld>
            <a:endParaRPr lang="pt-PT"/>
          </a:p>
        </p:txBody>
      </p:sp>
      <p:sp>
        <p:nvSpPr>
          <p:cNvPr id="3" name="Marcador de Posição do Rodapé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t-PT"/>
          </a:p>
        </p:txBody>
      </p:sp>
      <p:sp>
        <p:nvSpPr>
          <p:cNvPr id="23" name="Marcador de Posição do Número do Diapositivo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ED9F00F-D9E3-4D80-86B5-F9A88BD08E5F}"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395536" y="692696"/>
            <a:ext cx="8458200" cy="2027088"/>
          </a:xfrm>
        </p:spPr>
        <p:txBody>
          <a:bodyPr>
            <a:normAutofit/>
          </a:bodyPr>
          <a:lstStyle/>
          <a:p>
            <a:r>
              <a:rPr lang="pt-PT" b="1" dirty="0" smtClean="0">
                <a:latin typeface="Baskerville Old Face" pitchFamily="18" charset="0"/>
              </a:rPr>
              <a:t>Portefólio reflexivo de aprendizagem</a:t>
            </a:r>
            <a:r>
              <a:rPr lang="pt-PT" dirty="0" smtClean="0"/>
              <a:t/>
            </a:r>
            <a:br>
              <a:rPr lang="pt-PT" dirty="0" smtClean="0"/>
            </a:br>
            <a:endParaRPr lang="pt-PT" dirty="0"/>
          </a:p>
        </p:txBody>
      </p:sp>
      <p:sp>
        <p:nvSpPr>
          <p:cNvPr id="4" name="CaixaDeTexto 3"/>
          <p:cNvSpPr txBox="1"/>
          <p:nvPr/>
        </p:nvSpPr>
        <p:spPr>
          <a:xfrm>
            <a:off x="0" y="3933056"/>
            <a:ext cx="3383360" cy="369332"/>
          </a:xfrm>
          <a:prstGeom prst="rect">
            <a:avLst/>
          </a:prstGeom>
          <a:noFill/>
        </p:spPr>
        <p:txBody>
          <a:bodyPr wrap="square" rtlCol="0">
            <a:spAutoFit/>
          </a:bodyPr>
          <a:lstStyle/>
          <a:p>
            <a:r>
              <a:rPr lang="pt-PT" dirty="0" smtClean="0"/>
              <a:t> 2011 - 2012</a:t>
            </a:r>
            <a:endParaRPr lang="pt-PT" dirty="0"/>
          </a:p>
        </p:txBody>
      </p:sp>
      <p:sp>
        <p:nvSpPr>
          <p:cNvPr id="5" name="Marcador de Posição do Número do Diapositivo 4"/>
          <p:cNvSpPr>
            <a:spLocks noGrp="1"/>
          </p:cNvSpPr>
          <p:nvPr>
            <p:ph type="sldNum" sz="quarter" idx="12"/>
          </p:nvPr>
        </p:nvSpPr>
        <p:spPr/>
        <p:txBody>
          <a:bodyPr/>
          <a:lstStyle/>
          <a:p>
            <a:fld id="{AED9F00F-D9E3-4D80-86B5-F9A88BD08E5F}" type="slidenum">
              <a:rPr lang="pt-PT" smtClean="0"/>
              <a:pPr/>
              <a:t>1</a:t>
            </a:fld>
            <a:endParaRPr lang="pt-PT"/>
          </a:p>
        </p:txBody>
      </p:sp>
      <p:pic>
        <p:nvPicPr>
          <p:cNvPr id="7" name="Imagem 6" descr="LOGOS.bmp"/>
          <p:cNvPicPr/>
          <p:nvPr/>
        </p:nvPicPr>
        <p:blipFill>
          <a:blip r:embed="rId4" cstate="print"/>
          <a:srcRect b="78964"/>
          <a:stretch>
            <a:fillRect/>
          </a:stretch>
        </p:blipFill>
        <p:spPr>
          <a:xfrm>
            <a:off x="1907704" y="6093296"/>
            <a:ext cx="7236296" cy="764704"/>
          </a:xfrm>
          <a:prstGeom prst="rect">
            <a:avLst/>
          </a:prstGeom>
        </p:spPr>
      </p:pic>
      <p:pic>
        <p:nvPicPr>
          <p:cNvPr id="8" name="Imagem 7" descr="GALILEU.bmp"/>
          <p:cNvPicPr/>
          <p:nvPr/>
        </p:nvPicPr>
        <p:blipFill>
          <a:blip r:embed="rId5" cstate="print"/>
          <a:srcRect r="41114" b="73307"/>
          <a:stretch>
            <a:fillRect/>
          </a:stretch>
        </p:blipFill>
        <p:spPr>
          <a:xfrm>
            <a:off x="0" y="6093296"/>
            <a:ext cx="1907704" cy="7647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0" y="404664"/>
            <a:ext cx="8686800" cy="648072"/>
          </a:xfrm>
        </p:spPr>
        <p:txBody>
          <a:bodyPr>
            <a:normAutofit fontScale="90000"/>
          </a:bodyPr>
          <a:lstStyle/>
          <a:p>
            <a:r>
              <a:rPr lang="pt-PT" sz="2000" dirty="0" smtClean="0">
                <a:solidFill>
                  <a:schemeClr val="tx1"/>
                </a:solidFill>
              </a:rPr>
              <a:t/>
            </a:r>
            <a:br>
              <a:rPr lang="pt-PT" sz="2000" dirty="0" smtClean="0">
                <a:solidFill>
                  <a:schemeClr val="tx1"/>
                </a:solidFill>
              </a:rPr>
            </a:br>
            <a:endParaRPr lang="pt-PT" sz="2000" dirty="0">
              <a:solidFill>
                <a:schemeClr val="tx1"/>
              </a:solidFill>
            </a:endParaRPr>
          </a:p>
        </p:txBody>
      </p:sp>
      <p:sp>
        <p:nvSpPr>
          <p:cNvPr id="6" name="Marcador de Posição de Conteúdo 5"/>
          <p:cNvSpPr>
            <a:spLocks noGrp="1"/>
          </p:cNvSpPr>
          <p:nvPr>
            <p:ph idx="1"/>
          </p:nvPr>
        </p:nvSpPr>
        <p:spPr>
          <a:xfrm>
            <a:off x="457200" y="692696"/>
            <a:ext cx="8229600" cy="5881840"/>
          </a:xfrm>
        </p:spPr>
        <p:txBody>
          <a:bodyPr>
            <a:normAutofit lnSpcReduction="10000"/>
          </a:bodyPr>
          <a:lstStyle/>
          <a:p>
            <a:r>
              <a:rPr lang="pt-PT" sz="2400" dirty="0" smtClean="0"/>
              <a:t>Um </a:t>
            </a:r>
            <a:r>
              <a:rPr lang="pt-PT" sz="2400" dirty="0" smtClean="0"/>
              <a:t>conhecimento, mais uma ideia, uma consciência dos dias presentes, mais um </a:t>
            </a:r>
            <a:r>
              <a:rPr lang="pt-PT" sz="2400" dirty="0" smtClean="0"/>
              <a:t>objetivo </a:t>
            </a:r>
            <a:r>
              <a:rPr lang="pt-PT" sz="2400" dirty="0" smtClean="0"/>
              <a:t>lançado á determinação da vida </a:t>
            </a:r>
            <a:r>
              <a:rPr lang="pt-PT" sz="2400" dirty="0" smtClean="0"/>
              <a:t>humana.</a:t>
            </a:r>
          </a:p>
          <a:p>
            <a:pPr>
              <a:buNone/>
            </a:pPr>
            <a:r>
              <a:rPr lang="pt-PT" sz="2400" dirty="0" smtClean="0"/>
              <a:t> </a:t>
            </a:r>
            <a:endParaRPr lang="pt-PT" sz="2400" dirty="0" smtClean="0"/>
          </a:p>
          <a:p>
            <a:r>
              <a:rPr lang="pt-PT" sz="2400" dirty="0" smtClean="0"/>
              <a:t> </a:t>
            </a:r>
            <a:r>
              <a:rPr lang="pt-PT" sz="2400" dirty="0" smtClean="0"/>
              <a:t>Ética, existe diversas formas de ética, profissional, moral, desportiva, politica, da própria pessoa em si, onde se deve estabelecer os direitos e os deveres de cada um, onde deve se dar a oportunidade de solidariedade em vez da competição, e o bem ser </a:t>
            </a:r>
            <a:r>
              <a:rPr lang="pt-PT" sz="2400" dirty="0" smtClean="0"/>
              <a:t>coletivo </a:t>
            </a:r>
            <a:r>
              <a:rPr lang="pt-PT" sz="2400" dirty="0" smtClean="0"/>
              <a:t>em vez de ser pessoal, ética resulta da vida social e tem a função de promover os valores comuns a sociedade, definir os princípios da vida social, estabelecer os direitos e os deveres de cada um de nós, idealizar fins que ultrapassam necessidades básicas, e o egoísmo, é uma </a:t>
            </a:r>
            <a:r>
              <a:rPr lang="pt-PT" sz="2400" dirty="0" smtClean="0"/>
              <a:t>adoção </a:t>
            </a:r>
            <a:r>
              <a:rPr lang="pt-PT" sz="2400" dirty="0" smtClean="0"/>
              <a:t>de valores comuns, juntar interesses e evitar conflitos entre cada um de nós, ou com a sociedade em si</a:t>
            </a:r>
            <a:r>
              <a:rPr lang="pt-PT" sz="2400" dirty="0" smtClean="0"/>
              <a:t>.</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10</a:t>
            </a:fld>
            <a:endParaRPr lang="pt-P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836712"/>
            <a:ext cx="8229600" cy="5832648"/>
          </a:xfrm>
        </p:spPr>
        <p:txBody>
          <a:bodyPr>
            <a:normAutofit/>
          </a:bodyPr>
          <a:lstStyle/>
          <a:p>
            <a:r>
              <a:rPr lang="pt-PT" sz="2400" dirty="0" smtClean="0"/>
              <a:t>Enfim a ética é daquelas coisas que todos nós sabemos o que é mas não é fácil de explicar quando alguém nos pergunta</a:t>
            </a:r>
            <a:r>
              <a:rPr lang="pt-PT" sz="2400" dirty="0" smtClean="0"/>
              <a:t>.</a:t>
            </a:r>
          </a:p>
          <a:p>
            <a:pPr>
              <a:buNone/>
            </a:pPr>
            <a:endParaRPr lang="pt-PT" sz="2400" dirty="0" smtClean="0"/>
          </a:p>
          <a:p>
            <a:r>
              <a:rPr lang="pt-PT" sz="2400" dirty="0" smtClean="0"/>
              <a:t>A ética não se confunde com a </a:t>
            </a:r>
            <a:r>
              <a:rPr lang="pt-PT" sz="2400" dirty="0" smtClean="0"/>
              <a:t>moral.</a:t>
            </a:r>
          </a:p>
          <a:p>
            <a:endParaRPr lang="pt-PT" sz="2400" dirty="0" smtClean="0"/>
          </a:p>
          <a:p>
            <a:r>
              <a:rPr lang="pt-PT" sz="2400" dirty="0" smtClean="0"/>
              <a:t> </a:t>
            </a:r>
            <a:r>
              <a:rPr lang="pt-PT" sz="2400" dirty="0" smtClean="0"/>
              <a:t>É importante ter sempre uma missão, visão e valores, no nosso trabalho, temos de saber o nosso lugar, as nossas responsabilidades, e atribuições, ser assíduo, e pontual, respeitar a hierarquia e estar comprometido e envolvido com a missão, saber respeitar, assumir os próprios erros, exercer a nossa função com vontade, competência e eficiente, demonstrar confiança e energia e saber conhecer as nossas fraquezas e forças</a:t>
            </a:r>
            <a:r>
              <a:rPr lang="pt-PT" sz="2400" dirty="0" smtClean="0"/>
              <a:t>.</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11</a:t>
            </a:fld>
            <a:endParaRPr lang="pt-P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836712"/>
            <a:ext cx="8229600" cy="5737824"/>
          </a:xfrm>
        </p:spPr>
        <p:txBody>
          <a:bodyPr>
            <a:normAutofit/>
          </a:bodyPr>
          <a:lstStyle/>
          <a:p>
            <a:r>
              <a:rPr lang="pt-PT" sz="2400" dirty="0" smtClean="0"/>
              <a:t>A pontualidade vale ouro, se nós, nos atrasarmos, poderemos perder a confiança nos outros e perder algumas oportunidades. </a:t>
            </a:r>
            <a:endParaRPr lang="pt-PT" sz="2400" dirty="0" smtClean="0"/>
          </a:p>
          <a:p>
            <a:endParaRPr lang="pt-PT" sz="2400" dirty="0" smtClean="0"/>
          </a:p>
          <a:p>
            <a:r>
              <a:rPr lang="pt-PT" sz="2400" dirty="0" smtClean="0"/>
              <a:t>Devemos </a:t>
            </a:r>
            <a:r>
              <a:rPr lang="pt-PT" sz="2400" dirty="0" smtClean="0"/>
              <a:t>evitar criticar os colegas de trabalho ou culpar pelas costas. Se alguma coisa que se tenha de dizer, dize-lo na cara da pessoa. </a:t>
            </a:r>
            <a:endParaRPr lang="pt-PT" sz="2400" dirty="0" smtClean="0"/>
          </a:p>
          <a:p>
            <a:pPr>
              <a:buNone/>
            </a:pPr>
            <a:endParaRPr lang="pt-PT" sz="2400" dirty="0" smtClean="0"/>
          </a:p>
          <a:p>
            <a:r>
              <a:rPr lang="pt-PT" sz="2400" dirty="0" smtClean="0"/>
              <a:t>Deve-se </a:t>
            </a:r>
            <a:r>
              <a:rPr lang="pt-PT" sz="2400" dirty="0" smtClean="0"/>
              <a:t>oferecer apoio aos colegas, se souber que alguém está passando dificuldades, devemos esperar esse alguém mencionar o assunto e ouvir com atenção, e tentar ajudar se for possível, não se deve prometer o que não se vai conseguir cumprir</a:t>
            </a:r>
            <a:r>
              <a:rPr lang="pt-PT" sz="2400" dirty="0" smtClean="0"/>
              <a:t>.</a:t>
            </a:r>
          </a:p>
          <a:p>
            <a:pPr>
              <a:buNone/>
            </a:pPr>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12</a:t>
            </a:fld>
            <a:endParaRPr lang="pt-P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904656"/>
          </a:xfrm>
        </p:spPr>
        <p:txBody>
          <a:bodyPr>
            <a:noAutofit/>
          </a:bodyPr>
          <a:lstStyle/>
          <a:p>
            <a:r>
              <a:rPr lang="pt-PT" sz="2400" dirty="0" smtClean="0"/>
              <a:t>Deve-se agir com acordo os nossos princípios, e assumir as próprias decisões mesmo que isso implique ficar contra a maioria</a:t>
            </a:r>
            <a:r>
              <a:rPr lang="pt-PT" sz="2400" dirty="0" smtClean="0"/>
              <a:t>.</a:t>
            </a:r>
          </a:p>
          <a:p>
            <a:endParaRPr lang="pt-PT" sz="2400" dirty="0" smtClean="0"/>
          </a:p>
          <a:p>
            <a:r>
              <a:rPr lang="pt-PT" sz="2400" dirty="0" smtClean="0"/>
              <a:t>Caso </a:t>
            </a:r>
            <a:r>
              <a:rPr lang="pt-PT" sz="2400" dirty="0" smtClean="0"/>
              <a:t>aconteça trabalhar com uma pessoa de quem não gostamos, não devemos, ignorar, a simpatia, porque também não devemos ser falsos mas é evidente que não se deve deixar de cumprimentar essa pessoa e também não devemos comentar com ninguém essa antipatia para evitar conflitos, o melhor a fazer é manter a distância. </a:t>
            </a:r>
            <a:endParaRPr lang="pt-PT" sz="2400" dirty="0" smtClean="0"/>
          </a:p>
          <a:p>
            <a:pPr>
              <a:buNone/>
            </a:pPr>
            <a:r>
              <a:rPr lang="pt-PT" sz="2400" dirty="0" smtClean="0"/>
              <a:t> </a:t>
            </a:r>
            <a:endParaRPr lang="pt-PT" sz="2400" dirty="0" smtClean="0"/>
          </a:p>
          <a:p>
            <a:r>
              <a:rPr lang="pt-PT" sz="2400" dirty="0" smtClean="0"/>
              <a:t>Devemos </a:t>
            </a:r>
            <a:r>
              <a:rPr lang="pt-PT" sz="2400" dirty="0" smtClean="0"/>
              <a:t>afastar-nos das intrigas, conflitos, só o facto de prestar atenção a elas já pode nos trazer fama e problemas. </a:t>
            </a:r>
            <a:endParaRPr lang="pt-PT" sz="2400" dirty="0" smtClean="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13</a:t>
            </a:fld>
            <a:endParaRPr lang="pt-P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4906888" cy="5953848"/>
          </a:xfrm>
        </p:spPr>
        <p:txBody>
          <a:bodyPr>
            <a:normAutofit lnSpcReduction="10000"/>
          </a:bodyPr>
          <a:lstStyle/>
          <a:p>
            <a:r>
              <a:rPr lang="pt-PT" sz="2400" dirty="0" smtClean="0"/>
              <a:t>No meu pensar devemos reconhecer os erros, mas não exagerar no arrependimento nem na culpa, porque se formos éticos o nosso erro de certo que não foi intencional, e para a próxima de certeza que não o repetimos, também devemos tentar remediar o acontecido. </a:t>
            </a:r>
            <a:endParaRPr lang="pt-PT" sz="2400" dirty="0" smtClean="0"/>
          </a:p>
          <a:p>
            <a:pPr>
              <a:buNone/>
            </a:pPr>
            <a:endParaRPr lang="pt-PT" sz="2400" dirty="0" smtClean="0"/>
          </a:p>
          <a:p>
            <a:r>
              <a:rPr lang="pt-PT" sz="2400" dirty="0" smtClean="0"/>
              <a:t>E na </a:t>
            </a:r>
            <a:r>
              <a:rPr lang="pt-PT" sz="2400" dirty="0" smtClean="0"/>
              <a:t>minha opinião as diferenças de cada um pode ser uma regalia, já que convivendo com as diferenças de cada um podemos obter melhores resultados individuais e </a:t>
            </a:r>
            <a:r>
              <a:rPr lang="pt-PT" sz="2400" dirty="0" smtClean="0"/>
              <a:t>coletivos.</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14</a:t>
            </a:fld>
            <a:endParaRPr lang="pt-P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Marcador de Posição de Conteúdo 3"/>
          <p:cNvSpPr>
            <a:spLocks noGrp="1"/>
          </p:cNvSpPr>
          <p:nvPr>
            <p:ph idx="1"/>
          </p:nvPr>
        </p:nvSpPr>
        <p:spPr>
          <a:xfrm>
            <a:off x="457200" y="692696"/>
            <a:ext cx="8229600" cy="5881840"/>
          </a:xfrm>
        </p:spPr>
        <p:txBody>
          <a:bodyPr/>
          <a:lstStyle/>
          <a:p>
            <a:r>
              <a:rPr lang="pt-PT" sz="2400" dirty="0" smtClean="0"/>
              <a:t>Em resumo a ética pode ser entendida como um comportamento do ser humano no desempenho da sua profissão. Relativamente á questão de ética profissional a qual considero muito importante nos dias de hoje.</a:t>
            </a:r>
          </a:p>
          <a:p>
            <a:endParaRPr lang="pt-PT" dirty="0"/>
          </a:p>
        </p:txBody>
      </p:sp>
      <p:sp>
        <p:nvSpPr>
          <p:cNvPr id="2" name="Marcador de Posição do Número do Diapositivo 1"/>
          <p:cNvSpPr>
            <a:spLocks noGrp="1"/>
          </p:cNvSpPr>
          <p:nvPr>
            <p:ph type="sldNum" sz="quarter" idx="12"/>
          </p:nvPr>
        </p:nvSpPr>
        <p:spPr/>
        <p:txBody>
          <a:bodyPr/>
          <a:lstStyle/>
          <a:p>
            <a:fld id="{AED9F00F-D9E3-4D80-86B5-F9A88BD08E5F}" type="slidenum">
              <a:rPr lang="pt-PT" smtClean="0"/>
              <a:pPr/>
              <a:t>15</a:t>
            </a:fld>
            <a:endParaRPr lang="pt-P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1187624" y="1556792"/>
            <a:ext cx="6768752" cy="922387"/>
          </a:xfrm>
        </p:spPr>
        <p:txBody>
          <a:bodyPr/>
          <a:lstStyle/>
          <a:p>
            <a:r>
              <a:rPr lang="pt-PT" sz="4400" dirty="0" smtClean="0">
                <a:solidFill>
                  <a:schemeClr val="tx1"/>
                </a:solidFill>
              </a:rPr>
              <a:t>Dia 6 de janeiro 2012</a:t>
            </a:r>
            <a:endParaRPr lang="pt-PT" sz="4400" dirty="0">
              <a:solidFill>
                <a:schemeClr val="tx1"/>
              </a:solidFill>
            </a:endParaRPr>
          </a:p>
        </p:txBody>
      </p:sp>
      <p:sp>
        <p:nvSpPr>
          <p:cNvPr id="6" name="Marcador de Posição do Texto 5"/>
          <p:cNvSpPr>
            <a:spLocks noGrp="1"/>
          </p:cNvSpPr>
          <p:nvPr>
            <p:ph type="body" idx="1"/>
          </p:nvPr>
        </p:nvSpPr>
        <p:spPr>
          <a:xfrm>
            <a:off x="722313" y="3367088"/>
            <a:ext cx="7772400" cy="2222152"/>
          </a:xfrm>
        </p:spPr>
        <p:txBody>
          <a:bodyPr>
            <a:normAutofit/>
          </a:bodyPr>
          <a:lstStyle/>
          <a:p>
            <a:r>
              <a:rPr lang="pt-PT" sz="2400" dirty="0" smtClean="0"/>
              <a:t>Tema: </a:t>
            </a:r>
            <a:r>
              <a:rPr lang="pt-PT" sz="2400" b="1" dirty="0" smtClean="0"/>
              <a:t>A </a:t>
            </a:r>
            <a:r>
              <a:rPr lang="pt-PT" sz="2400" b="1" dirty="0" smtClean="0"/>
              <a:t>razão do tratamento da informação. </a:t>
            </a:r>
            <a:r>
              <a:rPr lang="pt-PT" sz="2400" b="1" dirty="0" smtClean="0"/>
              <a:t>- </a:t>
            </a:r>
            <a:r>
              <a:rPr lang="pt-PT" sz="2400" b="1" dirty="0" smtClean="0"/>
              <a:t>Quais são as necessidades de Gestão. </a:t>
            </a:r>
            <a:endParaRPr lang="pt-PT" sz="2400" b="1" dirty="0" smtClean="0"/>
          </a:p>
          <a:p>
            <a:endParaRPr lang="pt-PT" sz="2400" b="1" dirty="0" smtClean="0"/>
          </a:p>
          <a:p>
            <a:r>
              <a:rPr lang="pt-PT" sz="2400" dirty="0" smtClean="0"/>
              <a:t>Referido</a:t>
            </a:r>
            <a:r>
              <a:rPr lang="pt-PT" sz="2400" b="1" dirty="0" smtClean="0"/>
              <a:t> a U.F.C.D (822)</a:t>
            </a:r>
          </a:p>
          <a:p>
            <a:r>
              <a:rPr lang="pt-PT" sz="2400" b="1" dirty="0" smtClean="0"/>
              <a:t>-Gestão e organização da informação</a:t>
            </a:r>
          </a:p>
          <a:p>
            <a:endParaRPr lang="pt-PT" sz="2400" b="1"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16</a:t>
            </a:fld>
            <a:endParaRPr lang="pt-P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4906888" cy="5881840"/>
          </a:xfrm>
        </p:spPr>
        <p:txBody>
          <a:bodyPr>
            <a:normAutofit/>
          </a:bodyPr>
          <a:lstStyle/>
          <a:p>
            <a:r>
              <a:rPr lang="pt-PT" sz="2400" dirty="0" smtClean="0"/>
              <a:t>Informo </a:t>
            </a:r>
            <a:r>
              <a:rPr lang="pt-PT" sz="2400" dirty="0" smtClean="0"/>
              <a:t>o meu conhecimento, e reflexão do tratamento da informação. A informação que </a:t>
            </a:r>
            <a:r>
              <a:rPr lang="pt-PT" sz="2400" dirty="0" smtClean="0"/>
              <a:t>atualmente </a:t>
            </a:r>
            <a:r>
              <a:rPr lang="pt-PT" sz="2400" dirty="0" smtClean="0"/>
              <a:t>nos chega de várias fontes e tem vários formatos, como digital, texto impresso, televisão, os vídeos, as bases de dados de bibliotecas, os sites da Web e outros</a:t>
            </a:r>
            <a:r>
              <a:rPr lang="pt-PT" sz="2400" dirty="0" smtClean="0"/>
              <a:t>.</a:t>
            </a:r>
          </a:p>
          <a:p>
            <a:r>
              <a:rPr lang="pt-PT" sz="2400" dirty="0" smtClean="0"/>
              <a:t>Para possuir competências que se vão aperfeiçoando ao longo do tempo e através da experiencia adquirida em pesquisa, </a:t>
            </a:r>
            <a:r>
              <a:rPr lang="pt-PT" sz="2400" dirty="0" smtClean="0"/>
              <a:t>seleção </a:t>
            </a:r>
            <a:r>
              <a:rPr lang="pt-PT" sz="2400" dirty="0" smtClean="0"/>
              <a:t>e avaliação da informação.</a:t>
            </a:r>
          </a:p>
          <a:p>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17</a:t>
            </a:fld>
            <a:endParaRPr lang="pt-P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Marcador de Posição de Conteúdo 3"/>
          <p:cNvSpPr>
            <a:spLocks noGrp="1"/>
          </p:cNvSpPr>
          <p:nvPr>
            <p:ph idx="1"/>
          </p:nvPr>
        </p:nvSpPr>
        <p:spPr>
          <a:xfrm>
            <a:off x="457200" y="764704"/>
            <a:ext cx="8229600" cy="5809832"/>
          </a:xfrm>
        </p:spPr>
        <p:txBody>
          <a:bodyPr/>
          <a:lstStyle/>
          <a:p>
            <a:r>
              <a:rPr lang="pt-PT" sz="2400" dirty="0" smtClean="0"/>
              <a:t>Torna-se necessário sentido critico e saber porquê quando e como usar estas ferramentas. E com este conteúdo começo com a necessidade de gerir a informação como, Pensar sobre o que ler… Graus de confiança e critérios: O que quero ler? O que me querem dizer? Como dizem? Como entendo. Pensar sobre o que dizer… Modos de dizer e Ética: O que tenho de dizer? Com quem? Para quê? Porquê? Para quem? Que impactos? Como posso ou devo dizer</a:t>
            </a:r>
            <a:r>
              <a:rPr lang="pt-PT" sz="2400" dirty="0" smtClean="0"/>
              <a:t>?</a:t>
            </a:r>
          </a:p>
          <a:p>
            <a:pPr>
              <a:buNone/>
            </a:pPr>
            <a:endParaRPr lang="pt-PT" sz="2400" dirty="0" smtClean="0"/>
          </a:p>
          <a:p>
            <a:r>
              <a:rPr lang="pt-PT" sz="2400" dirty="0" smtClean="0"/>
              <a:t>E a partir deste ponto então, construir ou melhor gerir os pontos essenciais, para que possamos nos organizar. Definir: Etapas, capacidades de desenvolver, objetivos.</a:t>
            </a:r>
          </a:p>
          <a:p>
            <a:endParaRPr lang="pt-PT" dirty="0"/>
          </a:p>
        </p:txBody>
      </p:sp>
      <p:sp>
        <p:nvSpPr>
          <p:cNvPr id="2" name="Marcador de Posição do Número do Diapositivo 1"/>
          <p:cNvSpPr>
            <a:spLocks noGrp="1"/>
          </p:cNvSpPr>
          <p:nvPr>
            <p:ph type="sldNum" sz="quarter" idx="12"/>
          </p:nvPr>
        </p:nvSpPr>
        <p:spPr/>
        <p:txBody>
          <a:bodyPr/>
          <a:lstStyle/>
          <a:p>
            <a:fld id="{AED9F00F-D9E3-4D80-86B5-F9A88BD08E5F}" type="slidenum">
              <a:rPr lang="pt-PT" smtClean="0"/>
              <a:pPr/>
              <a:t>18</a:t>
            </a:fld>
            <a:endParaRPr lang="pt-P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881840"/>
          </a:xfrm>
        </p:spPr>
        <p:txBody>
          <a:bodyPr>
            <a:normAutofit/>
          </a:bodyPr>
          <a:lstStyle/>
          <a:p>
            <a:r>
              <a:rPr lang="pt-PT" sz="2400" dirty="0" smtClean="0"/>
              <a:t>Nas etapas, abordagem de tema, pesquisa das fontes de informação, seleção dos documentos, levantamento da informação, tratamento da informação. Nas capacidades de desenvolver: definir o tema, identificar e avaliar fontes de informação, determinar os meios a usar na pesquisa, registos, processamento, organização, representação e comunicação da informação, pesquisar localizar e </a:t>
            </a:r>
            <a:r>
              <a:rPr lang="pt-PT" sz="2400" dirty="0" smtClean="0"/>
              <a:t>obter </a:t>
            </a:r>
            <a:r>
              <a:rPr lang="pt-PT" sz="2400" dirty="0" smtClean="0"/>
              <a:t>informação, processar informação</a:t>
            </a:r>
            <a:r>
              <a:rPr lang="pt-PT" sz="2400" dirty="0" smtClean="0"/>
              <a:t>.</a:t>
            </a:r>
          </a:p>
          <a:p>
            <a:endParaRPr lang="pt-PT" sz="2400" dirty="0" smtClean="0"/>
          </a:p>
          <a:p>
            <a:r>
              <a:rPr lang="pt-PT" sz="2400" dirty="0" smtClean="0"/>
              <a:t> </a:t>
            </a:r>
            <a:r>
              <a:rPr lang="pt-PT" sz="2400" dirty="0" smtClean="0"/>
              <a:t>Nos objetivos: delimitar, definir o </a:t>
            </a:r>
            <a:r>
              <a:rPr lang="pt-PT" sz="2400" dirty="0" smtClean="0"/>
              <a:t>objetivo, colocar </a:t>
            </a:r>
            <a:r>
              <a:rPr lang="pt-PT" sz="2400" dirty="0" smtClean="0"/>
              <a:t>perguntas pertinentes sobre o tema, colocar validade, grau de confiança</a:t>
            </a:r>
            <a:r>
              <a:rPr lang="pt-PT" sz="2400" dirty="0" smtClean="0"/>
              <a:t>, relevância, atualidade, referencia </a:t>
            </a:r>
            <a:r>
              <a:rPr lang="pt-PT" sz="2400" dirty="0" smtClean="0"/>
              <a:t>das fontes, reconhecer os meios existentes, determinar os meios adequados ao objetivos do trabalho, organizar as variáveis, como o tempo, grau e atualidade. </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19</a:t>
            </a:fld>
            <a:endParaRPr lang="pt-P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23528" y="620688"/>
            <a:ext cx="8229600" cy="629816"/>
          </a:xfrm>
        </p:spPr>
        <p:txBody>
          <a:bodyPr>
            <a:noAutofit/>
          </a:bodyPr>
          <a:lstStyle/>
          <a:p>
            <a:r>
              <a:rPr lang="pt-PT" sz="2800" b="1" dirty="0" smtClean="0"/>
              <a:t>PRA - Portefólio Reflexivo de Aprendizagem </a:t>
            </a:r>
            <a:endParaRPr lang="pt-PT" sz="2800" dirty="0"/>
          </a:p>
        </p:txBody>
      </p:sp>
      <p:sp>
        <p:nvSpPr>
          <p:cNvPr id="3" name="Marcador de Posição de Conteúdo 2"/>
          <p:cNvSpPr>
            <a:spLocks noGrp="1"/>
          </p:cNvSpPr>
          <p:nvPr>
            <p:ph idx="1"/>
          </p:nvPr>
        </p:nvSpPr>
        <p:spPr>
          <a:xfrm>
            <a:off x="395536" y="2276872"/>
            <a:ext cx="3682752" cy="3168352"/>
          </a:xfrm>
        </p:spPr>
        <p:txBody>
          <a:bodyPr/>
          <a:lstStyle/>
          <a:p>
            <a:r>
              <a:rPr lang="pt-PT" sz="2400" dirty="0" smtClean="0"/>
              <a:t>A verdadeira aprendizagem, só acontece quando se pensa e reflete sobre aquilo que se fez, viu e ouviu</a:t>
            </a:r>
            <a:r>
              <a:rPr lang="pt-PT" dirty="0" smtClean="0"/>
              <a:t>. </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a:t>
            </a:fld>
            <a:endParaRPr lang="pt-PT"/>
          </a:p>
        </p:txBody>
      </p:sp>
      <p:pic>
        <p:nvPicPr>
          <p:cNvPr id="1026" name="Picture 2"/>
          <p:cNvPicPr>
            <a:picLocks noChangeAspect="1" noChangeArrowheads="1"/>
          </p:cNvPicPr>
          <p:nvPr/>
        </p:nvPicPr>
        <p:blipFill>
          <a:blip r:embed="rId3" cstate="print"/>
          <a:srcRect/>
          <a:stretch>
            <a:fillRect/>
          </a:stretch>
        </p:blipFill>
        <p:spPr bwMode="auto">
          <a:xfrm>
            <a:off x="4499992" y="1556792"/>
            <a:ext cx="4392488" cy="468052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953848"/>
          </a:xfrm>
        </p:spPr>
        <p:txBody>
          <a:bodyPr>
            <a:normAutofit/>
          </a:bodyPr>
          <a:lstStyle/>
          <a:p>
            <a:r>
              <a:rPr lang="pt-PT" sz="2400" dirty="0" smtClean="0"/>
              <a:t>Recuperar a fonte, anota-la e realizar a primeira exploração, conseguir o acesso á informação, aplicar estratégias de pesquisa, classificar os documentos de acordo com o interesse, indicar os aspetos a destacar. </a:t>
            </a:r>
            <a:endParaRPr lang="pt-PT" sz="2400" dirty="0" smtClean="0"/>
          </a:p>
          <a:p>
            <a:endParaRPr lang="pt-PT" sz="2400" dirty="0" smtClean="0"/>
          </a:p>
          <a:p>
            <a:r>
              <a:rPr lang="pt-PT" sz="2400" dirty="0" smtClean="0"/>
              <a:t>Ordenar </a:t>
            </a:r>
            <a:r>
              <a:rPr lang="pt-PT" sz="2400" dirty="0" smtClean="0"/>
              <a:t>a informação, comparar e </a:t>
            </a:r>
            <a:r>
              <a:rPr lang="pt-PT" sz="2400" dirty="0" smtClean="0"/>
              <a:t>validar.</a:t>
            </a:r>
          </a:p>
          <a:p>
            <a:endParaRPr lang="pt-PT" sz="2400" dirty="0" smtClean="0"/>
          </a:p>
          <a:p>
            <a:r>
              <a:rPr lang="pt-PT" sz="2400" dirty="0" smtClean="0"/>
              <a:t> </a:t>
            </a:r>
            <a:r>
              <a:rPr lang="pt-PT" sz="2400" dirty="0" smtClean="0"/>
              <a:t>Comunicação da informação – representar a informação (comunicação), definir a estratégia, destinatário, e objetivo da informação, conteúdo forma de apresentação.  </a:t>
            </a:r>
            <a:endParaRPr lang="pt-PT" sz="2400" dirty="0" smtClean="0"/>
          </a:p>
          <a:p>
            <a:endParaRPr lang="pt-PT" sz="2400" dirty="0" smtClean="0"/>
          </a:p>
          <a:p>
            <a:r>
              <a:rPr lang="pt-PT" sz="2400" dirty="0" smtClean="0"/>
              <a:t>Ou seja com este </a:t>
            </a:r>
            <a:r>
              <a:rPr lang="pt-PT" sz="2400" dirty="0" smtClean="0"/>
              <a:t>projeto, </a:t>
            </a:r>
            <a:r>
              <a:rPr lang="pt-PT" sz="2400" dirty="0" smtClean="0"/>
              <a:t>venho a definir toda a organização necessária</a:t>
            </a:r>
            <a:r>
              <a:rPr lang="pt-PT" sz="2400" dirty="0" smtClean="0"/>
              <a:t>.</a:t>
            </a:r>
            <a:endParaRPr lang="pt-PT" sz="2400" dirty="0" smtClean="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20</a:t>
            </a:fld>
            <a:endParaRPr lang="pt-P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323528" y="1268760"/>
            <a:ext cx="4824536" cy="4801720"/>
          </a:xfrm>
        </p:spPr>
        <p:txBody>
          <a:bodyPr/>
          <a:lstStyle/>
          <a:p>
            <a:r>
              <a:rPr lang="pt-PT" sz="2400" dirty="0" smtClean="0"/>
              <a:t>É como no nosso dia-a-dia a necessidade de gerimos os nossos dias, os fazeres, as horas, os destinos, cada passo que damos de alguma forma é gerido por </a:t>
            </a:r>
            <a:r>
              <a:rPr lang="pt-PT" sz="2400" dirty="0" smtClean="0"/>
              <a:t>nós</a:t>
            </a:r>
            <a:r>
              <a:rPr lang="pt-PT" sz="2400" dirty="0" smtClean="0"/>
              <a:t>.</a:t>
            </a:r>
          </a:p>
          <a:p>
            <a:pPr>
              <a:buNone/>
            </a:pPr>
            <a:endParaRPr lang="pt-PT" sz="24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21</a:t>
            </a:fld>
            <a:endParaRPr lang="pt-P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899592" y="1700808"/>
            <a:ext cx="7056784" cy="706363"/>
          </a:xfrm>
        </p:spPr>
        <p:txBody>
          <a:bodyPr/>
          <a:lstStyle/>
          <a:p>
            <a:r>
              <a:rPr lang="pt-PT" sz="4400" dirty="0" smtClean="0">
                <a:solidFill>
                  <a:schemeClr val="tx1"/>
                </a:solidFill>
              </a:rPr>
              <a:t>Dia 20 janeiro 2012</a:t>
            </a:r>
            <a:endParaRPr lang="pt-PT" sz="4400" dirty="0">
              <a:solidFill>
                <a:schemeClr val="tx1"/>
              </a:solidFill>
            </a:endParaRPr>
          </a:p>
        </p:txBody>
      </p:sp>
      <p:sp>
        <p:nvSpPr>
          <p:cNvPr id="6" name="Marcador de Posição do Texto 5"/>
          <p:cNvSpPr>
            <a:spLocks noGrp="1"/>
          </p:cNvSpPr>
          <p:nvPr>
            <p:ph type="body" idx="1"/>
          </p:nvPr>
        </p:nvSpPr>
        <p:spPr>
          <a:xfrm>
            <a:off x="722313" y="3212976"/>
            <a:ext cx="7772400" cy="2448272"/>
          </a:xfrm>
        </p:spPr>
        <p:txBody>
          <a:bodyPr>
            <a:normAutofit lnSpcReduction="10000"/>
          </a:bodyPr>
          <a:lstStyle/>
          <a:p>
            <a:r>
              <a:rPr lang="pt-PT" sz="2400" dirty="0" smtClean="0"/>
              <a:t>Tema: </a:t>
            </a:r>
            <a:r>
              <a:rPr lang="pt-PT" sz="2400" b="1" dirty="0" smtClean="0"/>
              <a:t>responsabilidade na gestão. </a:t>
            </a:r>
            <a:endParaRPr lang="pt-PT" sz="2400" dirty="0" smtClean="0"/>
          </a:p>
          <a:p>
            <a:pPr>
              <a:buFont typeface="Arial" pitchFamily="34" charset="0"/>
              <a:buChar char="•"/>
            </a:pPr>
            <a:r>
              <a:rPr lang="pt-PT" sz="2400" b="1" dirty="0" smtClean="0"/>
              <a:t>Interdisciplinaridade </a:t>
            </a:r>
            <a:endParaRPr lang="pt-PT" sz="2400" b="1" dirty="0" smtClean="0"/>
          </a:p>
          <a:p>
            <a:endParaRPr lang="pt-PT" sz="2400" b="1" dirty="0" smtClean="0"/>
          </a:p>
          <a:p>
            <a:endParaRPr lang="pt-PT" sz="2400" dirty="0" smtClean="0"/>
          </a:p>
          <a:p>
            <a:r>
              <a:rPr lang="pt-PT" sz="2400" dirty="0" smtClean="0"/>
              <a:t> referido a </a:t>
            </a:r>
            <a:r>
              <a:rPr lang="pt-PT" sz="2400" b="1" dirty="0" smtClean="0"/>
              <a:t>U.F.C.D (CP4)</a:t>
            </a:r>
          </a:p>
          <a:p>
            <a:r>
              <a:rPr lang="pt-PT" sz="2400" b="1" dirty="0" smtClean="0"/>
              <a:t>Processos identitários</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22</a:t>
            </a:fld>
            <a:endParaRPr lang="pt-P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764704"/>
            <a:ext cx="8229600" cy="5809832"/>
          </a:xfrm>
        </p:spPr>
        <p:txBody>
          <a:bodyPr>
            <a:normAutofit/>
          </a:bodyPr>
          <a:lstStyle/>
          <a:p>
            <a:r>
              <a:rPr lang="pt-PT" sz="2400" dirty="0" smtClean="0"/>
              <a:t> Gestão é </a:t>
            </a:r>
            <a:r>
              <a:rPr lang="pt-PT" sz="2400" dirty="0" smtClean="0"/>
              <a:t>saber gerir o nosso dia-a-dia, é essencial, a partir deste ponto, podemos ter a capacidade de </a:t>
            </a:r>
            <a:r>
              <a:rPr lang="pt-PT" sz="2400" dirty="0" smtClean="0"/>
              <a:t>desenvolver.</a:t>
            </a:r>
          </a:p>
          <a:p>
            <a:pPr>
              <a:buNone/>
            </a:pPr>
            <a:endParaRPr lang="pt-PT" sz="2400" dirty="0" smtClean="0"/>
          </a:p>
          <a:p>
            <a:r>
              <a:rPr lang="pt-PT" sz="2400" dirty="0" smtClean="0"/>
              <a:t>Ao </a:t>
            </a:r>
            <a:r>
              <a:rPr lang="pt-PT" sz="2400" dirty="0" smtClean="0"/>
              <a:t>criarmos uma empresa é importante temos ética, reconhecer a igualdade, tal e qual como a diferença, ter maturidade suficiência para saber criar e realizar o tempo e o seu espaço, ser responsável pelos seus atos e saber conviver com os grupos da sociedade, analisar bem as desvantagens tanto como as vantagens, respeitar as culturas tanto como a ética, caracterizar as identidades tais como físicas, culturas, linguísticas, religiosas, geográficas, económicas, e saber tirar o melhor partido destas. </a:t>
            </a:r>
            <a:r>
              <a:rPr lang="pt-PT" sz="2400" dirty="0" smtClean="0"/>
              <a:t> </a:t>
            </a:r>
            <a:r>
              <a:rPr lang="pt-PT" sz="2400" dirty="0" smtClean="0"/>
              <a:t>e ser competente no que fazemos. </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23</a:t>
            </a:fld>
            <a:endParaRPr lang="pt-P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764704"/>
            <a:ext cx="8229600" cy="5904656"/>
          </a:xfrm>
        </p:spPr>
        <p:txBody>
          <a:bodyPr>
            <a:normAutofit lnSpcReduction="10000"/>
          </a:bodyPr>
          <a:lstStyle/>
          <a:p>
            <a:r>
              <a:rPr lang="pt-PT" sz="2400" dirty="0" smtClean="0"/>
              <a:t>Gerir é ser líder, ter a responsabilidade social é ações que beneficiam a comunidade, desenvolver a coletividade, ser aberto as motivações de cada um a ter harmonia, integração, ir em busca do crescimento e desenvolvimento da empresa</a:t>
            </a:r>
            <a:r>
              <a:rPr lang="pt-PT" sz="2400" dirty="0" smtClean="0"/>
              <a:t>.</a:t>
            </a:r>
          </a:p>
          <a:p>
            <a:endParaRPr lang="pt-PT" sz="2400" dirty="0" smtClean="0"/>
          </a:p>
          <a:p>
            <a:r>
              <a:rPr lang="pt-PT" sz="2400" dirty="0" smtClean="0"/>
              <a:t>Um desenvolvimento sustentável é usarmos a nossa ilimitada capacidade de pensar em vez de nos limitarmos recursos naturais. </a:t>
            </a:r>
            <a:endParaRPr lang="pt-PT" sz="2400" dirty="0" smtClean="0"/>
          </a:p>
          <a:p>
            <a:pPr>
              <a:buNone/>
            </a:pPr>
            <a:endParaRPr lang="pt-PT" sz="2400" dirty="0" smtClean="0"/>
          </a:p>
          <a:p>
            <a:r>
              <a:rPr lang="pt-PT" sz="2400" dirty="0" smtClean="0"/>
              <a:t>Numa </a:t>
            </a:r>
            <a:r>
              <a:rPr lang="pt-PT" sz="2400" dirty="0" smtClean="0"/>
              <a:t>empresa é importante ter responsabilidade de a desenvolver a nível social e económico, ter equilíbrio, prever o melhor para o presente e pera o futuro ter em conta o meio ambiente, em consumo, desenvolvimento, reciclagem crescimento económico, o objetivo e o desenvolvimento da mesma. </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24</a:t>
            </a:fld>
            <a:endParaRPr lang="pt-P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79512" y="476672"/>
            <a:ext cx="5112568" cy="6097864"/>
          </a:xfrm>
        </p:spPr>
        <p:txBody>
          <a:bodyPr>
            <a:normAutofit fontScale="92500" lnSpcReduction="20000"/>
          </a:bodyPr>
          <a:lstStyle/>
          <a:p>
            <a:r>
              <a:rPr lang="pt-PT" sz="2600" dirty="0" smtClean="0"/>
              <a:t>E ser líder, é ser alma da sua empresa assumir os riscos calculados, criar o ambiente, ver e ouvir, delegar o poder, criar valor no presente, sem destruir o futuro, é necessário ser credível, ter confiança, senso de justiça. Porque vivemos um momento de reorganização na nossa sociedade, crescimento das pessoas. </a:t>
            </a:r>
            <a:endParaRPr lang="pt-PT" sz="2600" dirty="0" smtClean="0"/>
          </a:p>
          <a:p>
            <a:pPr>
              <a:buNone/>
            </a:pPr>
            <a:endParaRPr lang="pt-PT" sz="2600" dirty="0" smtClean="0"/>
          </a:p>
          <a:p>
            <a:r>
              <a:rPr lang="pt-PT" sz="2600" dirty="0" smtClean="0"/>
              <a:t>O </a:t>
            </a:r>
            <a:r>
              <a:rPr lang="pt-PT" sz="2600" dirty="0" smtClean="0"/>
              <a:t>seu comprometimento, o respeito, diversidade e tudo aquilo que referi no início, a partir de se ter crença na vida, ou seja dar valor á vida, o líder passa a se reorientar por meio do respeito, da consideração e do olhar dos outros. </a:t>
            </a:r>
            <a:endParaRPr lang="pt-PT" sz="2600" dirty="0" smtClean="0"/>
          </a:p>
          <a:p>
            <a:pPr>
              <a:buNone/>
            </a:pPr>
            <a:endParaRPr lang="pt-PT" sz="2400" dirty="0" smtClean="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25</a:t>
            </a:fld>
            <a:endParaRPr lang="pt-P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Marcador de Posição de Conteúdo 3"/>
          <p:cNvSpPr>
            <a:spLocks noGrp="1"/>
          </p:cNvSpPr>
          <p:nvPr>
            <p:ph idx="1"/>
          </p:nvPr>
        </p:nvSpPr>
        <p:spPr>
          <a:xfrm>
            <a:off x="457200" y="692696"/>
            <a:ext cx="8229600" cy="5881840"/>
          </a:xfrm>
        </p:spPr>
        <p:txBody>
          <a:bodyPr>
            <a:normAutofit/>
          </a:bodyPr>
          <a:lstStyle/>
          <a:p>
            <a:r>
              <a:rPr lang="pt-PT" sz="2400" dirty="0" smtClean="0"/>
              <a:t>Trabalhar em equipa é um exercício </a:t>
            </a:r>
            <a:r>
              <a:rPr lang="pt-PT" sz="2400" dirty="0" smtClean="0"/>
              <a:t>de </a:t>
            </a:r>
            <a:r>
              <a:rPr lang="pt-PT" sz="2400" dirty="0" smtClean="0"/>
              <a:t>comunicação, paciência e permissão para que as pessoas encontram os seus espaços para propor e testar novas ideias, paciência para as pessoas e vale apena, mesmo que possam cometer um erro, pois a comunicação é a palavra-chave na gerência de um grupo que trabalhe em equipa requer informações para que todos caminhem na mesma direção</a:t>
            </a:r>
            <a:r>
              <a:rPr lang="pt-PT" sz="2400" dirty="0" smtClean="0"/>
              <a:t>.</a:t>
            </a:r>
          </a:p>
          <a:p>
            <a:endParaRPr lang="pt-PT" sz="2400" dirty="0" smtClean="0"/>
          </a:p>
          <a:p>
            <a:r>
              <a:rPr lang="pt-PT" sz="2400" dirty="0" smtClean="0"/>
              <a:t> </a:t>
            </a:r>
            <a:r>
              <a:rPr lang="pt-PT" sz="2400" dirty="0" smtClean="0"/>
              <a:t>Gerir é ser motivado, as atitudes devem servir de exemplo, selecionar pessoas motivadas as metas realistas fazem com que as pessoas se sintam assim mesmo com motivação, as pessoas precisam de saber se estão a fazer bem o seu trabalho.</a:t>
            </a:r>
            <a:endParaRPr lang="pt-PT" sz="2400" dirty="0"/>
          </a:p>
        </p:txBody>
      </p:sp>
      <p:sp>
        <p:nvSpPr>
          <p:cNvPr id="2" name="Marcador de Posição do Número do Diapositivo 1"/>
          <p:cNvSpPr>
            <a:spLocks noGrp="1"/>
          </p:cNvSpPr>
          <p:nvPr>
            <p:ph type="sldNum" sz="quarter" idx="12"/>
          </p:nvPr>
        </p:nvSpPr>
        <p:spPr/>
        <p:txBody>
          <a:bodyPr/>
          <a:lstStyle/>
          <a:p>
            <a:fld id="{AED9F00F-D9E3-4D80-86B5-F9A88BD08E5F}" type="slidenum">
              <a:rPr lang="pt-PT" smtClean="0"/>
              <a:pPr/>
              <a:t>26</a:t>
            </a:fld>
            <a:endParaRPr lang="pt-P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953848"/>
          </a:xfrm>
        </p:spPr>
        <p:txBody>
          <a:bodyPr>
            <a:normAutofit fontScale="92500" lnSpcReduction="10000"/>
          </a:bodyPr>
          <a:lstStyle/>
          <a:p>
            <a:r>
              <a:rPr lang="pt-PT" sz="2600" dirty="0" smtClean="0"/>
              <a:t>As gerações futuras dependem das nossas atitudes como futuros administradores, adotar valores e trabalhar com transparência, com decisões cotidianas são resultados de valores e princípios que uma empresa tem, valorizar empregados e colaboradores, a empresa que sabe dar esse valor, também sabe dar valor a si mesma, devendo fazer mais pelo meio ambiente, envolver os parceiros e fornecedores, todo o empreendimento socialmente responsável deve estabelecer o dialogo com os seus fornecedores, sendo transparente nas suas ações</a:t>
            </a:r>
            <a:r>
              <a:rPr lang="pt-PT" sz="2600" dirty="0" smtClean="0"/>
              <a:t>.</a:t>
            </a:r>
          </a:p>
          <a:p>
            <a:endParaRPr lang="pt-PT" sz="2600" dirty="0" smtClean="0"/>
          </a:p>
          <a:p>
            <a:r>
              <a:rPr lang="pt-PT" sz="2600" dirty="0" smtClean="0"/>
              <a:t> </a:t>
            </a:r>
            <a:r>
              <a:rPr lang="pt-PT" sz="2600" dirty="0" smtClean="0"/>
              <a:t>A responsabilidade em relação com clientes é essencial. Desenvolver produtos e serviços confiáveis assegura a ideia, a relação de uma empresa tem como sua comunidade um dos principais valores com os quais esta comprometida. Respeitar os costumes e a cultura local e compreender com bem comum.</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27</a:t>
            </a:fld>
            <a:endParaRPr lang="pt-P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1187624" y="1700808"/>
            <a:ext cx="6730007" cy="922387"/>
          </a:xfrm>
        </p:spPr>
        <p:txBody>
          <a:bodyPr/>
          <a:lstStyle/>
          <a:p>
            <a:r>
              <a:rPr lang="pt-PT" sz="4400" dirty="0" smtClean="0">
                <a:solidFill>
                  <a:schemeClr val="tx1"/>
                </a:solidFill>
              </a:rPr>
              <a:t>Dia 03 de fevereiro 2012</a:t>
            </a:r>
            <a:endParaRPr lang="pt-PT" sz="4400" dirty="0">
              <a:solidFill>
                <a:schemeClr val="tx1"/>
              </a:solidFill>
            </a:endParaRPr>
          </a:p>
        </p:txBody>
      </p:sp>
      <p:sp>
        <p:nvSpPr>
          <p:cNvPr id="6" name="Marcador de Posição do Texto 5"/>
          <p:cNvSpPr>
            <a:spLocks noGrp="1"/>
          </p:cNvSpPr>
          <p:nvPr>
            <p:ph type="body" idx="1"/>
          </p:nvPr>
        </p:nvSpPr>
        <p:spPr>
          <a:xfrm>
            <a:off x="722313" y="3068960"/>
            <a:ext cx="7772400" cy="2808312"/>
          </a:xfrm>
        </p:spPr>
        <p:txBody>
          <a:bodyPr>
            <a:normAutofit fontScale="92500" lnSpcReduction="20000"/>
          </a:bodyPr>
          <a:lstStyle/>
          <a:p>
            <a:r>
              <a:rPr lang="pt-PT" sz="2600" dirty="0" smtClean="0"/>
              <a:t>Tema: </a:t>
            </a:r>
            <a:r>
              <a:rPr lang="pt-PT" sz="2600" b="1" dirty="0" smtClean="0"/>
              <a:t>Arquitetura </a:t>
            </a:r>
            <a:r>
              <a:rPr lang="pt-PT" sz="2600" b="1" dirty="0" smtClean="0"/>
              <a:t>de computadores. </a:t>
            </a:r>
          </a:p>
          <a:p>
            <a:pPr>
              <a:buFont typeface="Arial" pitchFamily="34" charset="0"/>
              <a:buChar char="•"/>
            </a:pPr>
            <a:r>
              <a:rPr lang="pt-PT" sz="2600" b="1" dirty="0" smtClean="0"/>
              <a:t>Efetuar </a:t>
            </a:r>
            <a:r>
              <a:rPr lang="pt-PT" sz="2600" b="1" dirty="0" smtClean="0"/>
              <a:t>a instalação de equipamentos informáticos. </a:t>
            </a:r>
          </a:p>
          <a:p>
            <a:pPr>
              <a:buFont typeface="Arial" pitchFamily="34" charset="0"/>
              <a:buChar char="•"/>
            </a:pPr>
            <a:r>
              <a:rPr lang="pt-PT" sz="2600" b="1" dirty="0" smtClean="0"/>
              <a:t>Efetuar </a:t>
            </a:r>
            <a:r>
              <a:rPr lang="pt-PT" sz="2600" b="1" dirty="0" smtClean="0"/>
              <a:t>a manutenção e reparação de equipamentos informáticos. </a:t>
            </a:r>
            <a:endParaRPr lang="pt-PT" sz="2600" b="1" dirty="0" smtClean="0"/>
          </a:p>
          <a:p>
            <a:endParaRPr lang="pt-PT" sz="2600" dirty="0" smtClean="0"/>
          </a:p>
          <a:p>
            <a:r>
              <a:rPr lang="pt-PT" sz="2600" dirty="0" smtClean="0"/>
              <a:t>Referido a</a:t>
            </a:r>
            <a:r>
              <a:rPr lang="pt-PT" sz="2600" b="1" dirty="0" smtClean="0"/>
              <a:t> U.F.C.D (749)</a:t>
            </a:r>
          </a:p>
          <a:p>
            <a:r>
              <a:rPr lang="pt-PT" sz="2600" b="1" dirty="0" smtClean="0"/>
              <a:t>Arquitetura de computadores</a:t>
            </a:r>
          </a:p>
          <a:p>
            <a:endParaRPr lang="pt-PT" sz="26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28</a:t>
            </a:fld>
            <a:endParaRPr lang="pt-P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881840"/>
          </a:xfrm>
        </p:spPr>
        <p:txBody>
          <a:bodyPr/>
          <a:lstStyle/>
          <a:p>
            <a:r>
              <a:rPr lang="pt-PT" sz="2400" dirty="0" smtClean="0"/>
              <a:t>Uma empresa que faça a instalação e a manutenção de equipamentos informáticos, deve integrar uma equipa com formação técnica, e tecnologia, prática de cursos profissionais, de forma a garantir aos clientes um serviço eficaz e eficiente, para assim garantir aos seus clientes a satisfação. </a:t>
            </a:r>
            <a:endParaRPr lang="pt-PT" sz="2400" dirty="0" smtClean="0"/>
          </a:p>
          <a:p>
            <a:endParaRPr lang="pt-PT" sz="2400" dirty="0" smtClean="0"/>
          </a:p>
          <a:p>
            <a:r>
              <a:rPr lang="pt-PT" sz="2400" dirty="0" smtClean="0"/>
              <a:t>Tendo </a:t>
            </a:r>
            <a:r>
              <a:rPr lang="pt-PT" sz="2400" dirty="0" smtClean="0"/>
              <a:t>com objetivo a empresa ter as condições necessárias á adaptação das novas situações e á capacidade de resolver problemas dos respetivos equipamentos</a:t>
            </a:r>
            <a:r>
              <a:rPr lang="pt-PT" sz="2400" dirty="0" smtClean="0"/>
              <a:t>.</a:t>
            </a:r>
          </a:p>
          <a:p>
            <a:endParaRPr lang="pt-PT" sz="2400" dirty="0" smtClean="0"/>
          </a:p>
          <a:p>
            <a:r>
              <a:rPr lang="pt-PT" sz="2400" dirty="0" smtClean="0"/>
              <a:t>A empresa desse disponibilizar aos seus funcionários as ferramentas necessárias para a utilização da manutenção de equipamentos que se pretende reparar. </a:t>
            </a: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29</a:t>
            </a:fld>
            <a:endParaRPr lang="pt-P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395536" y="692696"/>
            <a:ext cx="8229600" cy="485800"/>
          </a:xfrm>
        </p:spPr>
        <p:txBody>
          <a:bodyPr>
            <a:normAutofit fontScale="90000"/>
          </a:bodyPr>
          <a:lstStyle/>
          <a:p>
            <a:r>
              <a:rPr lang="pt-PT" b="1" dirty="0" smtClean="0"/>
              <a:t>Portefólio? O que é isso? </a:t>
            </a:r>
            <a:endParaRPr lang="pt-PT" dirty="0"/>
          </a:p>
        </p:txBody>
      </p:sp>
      <p:sp>
        <p:nvSpPr>
          <p:cNvPr id="8" name="Marcador de Posição de Conteúdo 7"/>
          <p:cNvSpPr>
            <a:spLocks noGrp="1"/>
          </p:cNvSpPr>
          <p:nvPr>
            <p:ph idx="1"/>
          </p:nvPr>
        </p:nvSpPr>
        <p:spPr>
          <a:xfrm>
            <a:off x="457200" y="1340768"/>
            <a:ext cx="8229600" cy="5233768"/>
          </a:xfrm>
        </p:spPr>
        <p:txBody>
          <a:bodyPr>
            <a:normAutofit fontScale="85000" lnSpcReduction="10000"/>
          </a:bodyPr>
          <a:lstStyle/>
          <a:p>
            <a:r>
              <a:rPr lang="pt-PT" dirty="0" smtClean="0"/>
              <a:t>É uma coleção planeada e organizada dos trabalhos, experiências e aprendizagens significativas do formando, </a:t>
            </a:r>
          </a:p>
          <a:p>
            <a:r>
              <a:rPr lang="pt-PT" dirty="0" smtClean="0"/>
              <a:t>Ilustra os seus esforços, os seus progressos e os resultados que alcançou em diferentes áreas – as suas capacidades e desenvolvimento. O  </a:t>
            </a:r>
          </a:p>
          <a:p>
            <a:r>
              <a:rPr lang="pt-PT" dirty="0" smtClean="0"/>
              <a:t>Portefólio é mais do juntar informação!! </a:t>
            </a:r>
          </a:p>
          <a:p>
            <a:r>
              <a:rPr lang="pt-PT" dirty="0" smtClean="0"/>
              <a:t>É a melhor maneira de apresentar essa informação às outras pessoas. </a:t>
            </a:r>
          </a:p>
          <a:p>
            <a:r>
              <a:rPr lang="pt-PT" dirty="0" smtClean="0"/>
              <a:t>É uma oportunidade para refletir, uma espécie de dialogo consigo próprio, de “diário de bordo”. </a:t>
            </a:r>
          </a:p>
          <a:p>
            <a:r>
              <a:rPr lang="pt-PT" dirty="0" smtClean="0"/>
              <a:t>É uma forma de organizar o pensamento e a aprendizagem, de definir e alcançar os seus objetivos </a:t>
            </a:r>
          </a:p>
          <a:p>
            <a:r>
              <a:rPr lang="pt-PT" dirty="0" smtClean="0"/>
              <a:t>Desde que devidamente datado e revelador do percurso das minhas aprendizagens, necessidades e vivências! </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a:t>
            </a:fld>
            <a:endParaRPr lang="pt-P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881840"/>
          </a:xfrm>
        </p:spPr>
        <p:txBody>
          <a:bodyPr>
            <a:normAutofit lnSpcReduction="10000"/>
          </a:bodyPr>
          <a:lstStyle/>
          <a:p>
            <a:r>
              <a:rPr lang="pt-PT" sz="2400" dirty="0" smtClean="0"/>
              <a:t>Devem ter condições adequadas para a substituição de equipamentos</a:t>
            </a:r>
            <a:r>
              <a:rPr lang="pt-PT" sz="2400" dirty="0" smtClean="0"/>
              <a:t>.</a:t>
            </a:r>
          </a:p>
          <a:p>
            <a:endParaRPr lang="pt-PT" sz="2400" dirty="0" smtClean="0"/>
          </a:p>
          <a:p>
            <a:r>
              <a:rPr lang="pt-PT" sz="2400" dirty="0" smtClean="0"/>
              <a:t> </a:t>
            </a:r>
            <a:r>
              <a:rPr lang="pt-PT" sz="2400" dirty="0" smtClean="0"/>
              <a:t>Devendo os funcionários serem eficientes nas escolhas dos componentes necessários na montagem de um computador, bem como a montagem dos componentes na caixa, ligação de cabos devendo estes serem novos e adequados, fazerem corretamente a ligação dos cabos entre os componentes, e serem responsáveis e não causarem danos no material, inclusive executar testes de funcionamento do computador. </a:t>
            </a:r>
            <a:endParaRPr lang="pt-PT" sz="2400" dirty="0" smtClean="0"/>
          </a:p>
          <a:p>
            <a:endParaRPr lang="pt-PT" sz="2400" dirty="0" smtClean="0"/>
          </a:p>
          <a:p>
            <a:r>
              <a:rPr lang="pt-PT" sz="2400" dirty="0" smtClean="0"/>
              <a:t>Devendo </a:t>
            </a:r>
            <a:r>
              <a:rPr lang="pt-PT" sz="2400" dirty="0" smtClean="0"/>
              <a:t>também estes antes de colocar algum material que deva ser substituído, comunicar ao cliente, para saber se é o que este pretende, inclusive informar o seu preço. </a:t>
            </a:r>
          </a:p>
          <a:p>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30</a:t>
            </a:fld>
            <a:endParaRPr lang="pt-P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836712"/>
            <a:ext cx="8229600" cy="5737824"/>
          </a:xfrm>
        </p:spPr>
        <p:txBody>
          <a:bodyPr>
            <a:normAutofit/>
          </a:bodyPr>
          <a:lstStyle/>
          <a:p>
            <a:r>
              <a:rPr lang="pt-PT" sz="2400" dirty="0" smtClean="0"/>
              <a:t>Uma empresa que faça a instalação e manutenção de equipamentos informáticos deve ter uma gestão de material informático tendo com objetivo melhorar o desempenho da máquina</a:t>
            </a:r>
            <a:r>
              <a:rPr lang="pt-PT" sz="2400" dirty="0" smtClean="0"/>
              <a:t>.</a:t>
            </a:r>
          </a:p>
          <a:p>
            <a:endParaRPr lang="pt-PT" sz="2400" dirty="0" smtClean="0"/>
          </a:p>
          <a:p>
            <a:pPr>
              <a:buNone/>
            </a:pPr>
            <a:endParaRPr lang="pt-PT" sz="2400" dirty="0" smtClean="0"/>
          </a:p>
          <a:p>
            <a:r>
              <a:rPr lang="pt-PT" sz="2400" dirty="0" smtClean="0"/>
              <a:t>Devendo ter cuidado de perguntar qual o problema que o cliente detestou no completador para que se possa resolver da melhor forma possível, e caso seja detetado outro problema que não tenha sido do conhecimento do cliente, saber como explicar ao cliente o porque aconteceu e qual a melhor forma de o resolver incluindo se for necessário material novo.</a:t>
            </a:r>
          </a:p>
          <a:p>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31</a:t>
            </a:fld>
            <a:endParaRPr lang="pt-P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67544" y="1124744"/>
            <a:ext cx="4176464" cy="5472608"/>
          </a:xfrm>
        </p:spPr>
        <p:txBody>
          <a:bodyPr/>
          <a:lstStyle/>
          <a:p>
            <a:r>
              <a:rPr lang="pt-PT" sz="2400" dirty="0" smtClean="0"/>
              <a:t> A abordagem ao cliente deve ser feita com simpatia e cuidado, pois nem todos os clientes sabem como funciona o trabalho de um informático.</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32</a:t>
            </a:fld>
            <a:endParaRPr lang="pt-P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83568" y="1628800"/>
            <a:ext cx="7772400" cy="850379"/>
          </a:xfrm>
        </p:spPr>
        <p:txBody>
          <a:bodyPr/>
          <a:lstStyle/>
          <a:p>
            <a:r>
              <a:rPr lang="pt-PT" sz="4400" dirty="0" smtClean="0">
                <a:solidFill>
                  <a:schemeClr val="tx1"/>
                </a:solidFill>
              </a:rPr>
              <a:t>Dia 17 de fevereiro 2012</a:t>
            </a:r>
            <a:endParaRPr lang="pt-PT" sz="4400" dirty="0">
              <a:solidFill>
                <a:schemeClr val="tx1"/>
              </a:solidFill>
            </a:endParaRPr>
          </a:p>
        </p:txBody>
      </p:sp>
      <p:sp>
        <p:nvSpPr>
          <p:cNvPr id="3" name="Marcador de Posição do Texto 2"/>
          <p:cNvSpPr>
            <a:spLocks noGrp="1"/>
          </p:cNvSpPr>
          <p:nvPr>
            <p:ph type="body" idx="1"/>
          </p:nvPr>
        </p:nvSpPr>
        <p:spPr>
          <a:xfrm>
            <a:off x="722313" y="3140968"/>
            <a:ext cx="7772400" cy="2664296"/>
          </a:xfrm>
        </p:spPr>
        <p:txBody>
          <a:bodyPr>
            <a:normAutofit/>
          </a:bodyPr>
          <a:lstStyle/>
          <a:p>
            <a:r>
              <a:rPr lang="pt-PT" sz="2400" dirty="0" smtClean="0"/>
              <a:t>Tema: a importância do inglês no futuro no trabalho</a:t>
            </a:r>
          </a:p>
          <a:p>
            <a:r>
              <a:rPr lang="en-US" sz="2400" b="1" dirty="0" smtClean="0"/>
              <a:t>Importance of English at work</a:t>
            </a:r>
            <a:endParaRPr lang="pt-PT" sz="2400" b="1" dirty="0" smtClean="0"/>
          </a:p>
          <a:p>
            <a:endParaRPr lang="pt-PT" sz="2400" dirty="0" smtClean="0"/>
          </a:p>
          <a:p>
            <a:r>
              <a:rPr lang="pt-PT" sz="2400" dirty="0" smtClean="0"/>
              <a:t>Referido a </a:t>
            </a:r>
            <a:r>
              <a:rPr lang="pt-PT" sz="2400" b="1" dirty="0" smtClean="0"/>
              <a:t>U.F.C.D (Lei)</a:t>
            </a:r>
          </a:p>
          <a:p>
            <a:r>
              <a:rPr lang="pt-PT" sz="2400" b="1" dirty="0" smtClean="0"/>
              <a:t>Língua estrangeira – iniciação – inglês </a:t>
            </a:r>
            <a:endParaRPr lang="pt-PT" sz="2400" b="1"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33</a:t>
            </a:fld>
            <a:endParaRPr lang="pt-P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Marcador de Posição de Conteúdo 5"/>
          <p:cNvSpPr>
            <a:spLocks noGrp="1"/>
          </p:cNvSpPr>
          <p:nvPr>
            <p:ph idx="1"/>
          </p:nvPr>
        </p:nvSpPr>
        <p:spPr>
          <a:xfrm>
            <a:off x="457200" y="764704"/>
            <a:ext cx="8229600" cy="6093296"/>
          </a:xfrm>
        </p:spPr>
        <p:txBody>
          <a:bodyPr>
            <a:normAutofit fontScale="92500" lnSpcReduction="10000"/>
          </a:bodyPr>
          <a:lstStyle/>
          <a:p>
            <a:r>
              <a:rPr lang="en-US" sz="2600" dirty="0" smtClean="0"/>
              <a:t>Nowadays English is an important language, especially in the working world increasingly need this foreign language to communicate with customers, and because there are many books and instructions in English which are important for day-to-day.</a:t>
            </a:r>
            <a:endParaRPr lang="pt-PT" sz="2600" dirty="0" smtClean="0"/>
          </a:p>
          <a:p>
            <a:r>
              <a:rPr lang="en-US" sz="2600" dirty="0" smtClean="0"/>
              <a:t/>
            </a:r>
            <a:br>
              <a:rPr lang="en-US" sz="2600" dirty="0" smtClean="0"/>
            </a:br>
            <a:r>
              <a:rPr lang="en-US" sz="2600" dirty="0" smtClean="0"/>
              <a:t>In the training we're doing there is the need to take English classes because it is important to go prepared for the labor market with the foreign language and because the computer much vocabulary in this language.</a:t>
            </a:r>
            <a:endParaRPr lang="pt-PT" sz="2600" dirty="0" smtClean="0"/>
          </a:p>
          <a:p>
            <a:r>
              <a:rPr lang="en-US" sz="2600" dirty="0" smtClean="0"/>
              <a:t/>
            </a:r>
            <a:br>
              <a:rPr lang="en-US" sz="2600" dirty="0" smtClean="0"/>
            </a:br>
            <a:r>
              <a:rPr lang="en-US" sz="2600" dirty="0" smtClean="0"/>
              <a:t>In the future I hope to know more than I do now, because what we now know is very little.</a:t>
            </a:r>
            <a:br>
              <a:rPr lang="en-US" sz="2600" dirty="0" smtClean="0"/>
            </a:br>
            <a:r>
              <a:rPr lang="en-US" sz="2600" dirty="0" smtClean="0"/>
              <a:t>The most important thing for me is to understand and make people understand me.</a:t>
            </a:r>
            <a:endParaRPr lang="pt-PT" sz="26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34</a:t>
            </a:fld>
            <a:endParaRPr lang="pt-PT"/>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4474840" cy="5881840"/>
          </a:xfrm>
        </p:spPr>
        <p:txBody>
          <a:bodyPr>
            <a:normAutofit/>
          </a:bodyPr>
          <a:lstStyle/>
          <a:p>
            <a:r>
              <a:rPr lang="en-US" sz="2600" dirty="0" smtClean="0"/>
              <a:t>Gotha be honest so I think for me and </a:t>
            </a:r>
            <a:r>
              <a:rPr lang="en-US" sz="2400" dirty="0" smtClean="0"/>
              <a:t>for English classes are not being revenants for my need because despite being the initiation of hedge language, and understand that the content of this necessary discipline. </a:t>
            </a:r>
            <a:endParaRPr lang="pt-PT" sz="2400" dirty="0" smtClean="0"/>
          </a:p>
          <a:p>
            <a:pPr>
              <a:buNone/>
            </a:pPr>
            <a:r>
              <a:rPr lang="en-US" sz="2600" dirty="0" smtClean="0"/>
              <a:t/>
            </a:r>
            <a:br>
              <a:rPr lang="en-US" sz="2600" dirty="0" smtClean="0"/>
            </a:br>
            <a:endParaRPr lang="pt-PT" sz="26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35</a:t>
            </a:fld>
            <a:endParaRPr lang="pt-PT"/>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836712"/>
            <a:ext cx="8229600" cy="5737824"/>
          </a:xfrm>
        </p:spPr>
        <p:txBody>
          <a:bodyPr/>
          <a:lstStyle/>
          <a:p>
            <a:r>
              <a:rPr lang="en-US" sz="2400" dirty="0" smtClean="0"/>
              <a:t>But my need is even verbal communication, in order to be a dialogue between employee and customer is necessary to know the words foreshadow, for not writing them will help me on what is needed.</a:t>
            </a:r>
            <a:endParaRPr lang="pt-PT" sz="2400" dirty="0" smtClean="0"/>
          </a:p>
          <a:p>
            <a:r>
              <a:rPr lang="en-US" sz="2400" dirty="0" smtClean="0"/>
              <a:t/>
            </a:r>
            <a:br>
              <a:rPr lang="en-US" sz="2400" dirty="0" smtClean="0"/>
            </a:br>
            <a:r>
              <a:rPr lang="en-US" sz="2400" dirty="0" smtClean="0"/>
              <a:t>  I think it would also be easier to study verbal communication firsthand then learn how to spell. Unfortunately that's not how things work.</a:t>
            </a:r>
            <a:br>
              <a:rPr lang="en-US" sz="2400" dirty="0" smtClean="0"/>
            </a:br>
            <a:r>
              <a:rPr lang="en-US" sz="2400" dirty="0" smtClean="0"/>
              <a:t>  The reasons I mentioned above my personal opinion, because when we learn to speak first and then learn to write.</a:t>
            </a:r>
            <a:endParaRPr lang="pt-PT" sz="24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36</a:t>
            </a:fld>
            <a:endParaRPr lang="pt-PT"/>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55576" y="1556792"/>
            <a:ext cx="7772400" cy="850379"/>
          </a:xfrm>
        </p:spPr>
        <p:txBody>
          <a:bodyPr/>
          <a:lstStyle/>
          <a:p>
            <a:r>
              <a:rPr lang="pt-PT" sz="4400" dirty="0" smtClean="0">
                <a:solidFill>
                  <a:schemeClr val="tx1"/>
                </a:solidFill>
              </a:rPr>
              <a:t>Dia 02 de março 2012</a:t>
            </a:r>
            <a:endParaRPr lang="pt-PT" sz="4400" dirty="0">
              <a:solidFill>
                <a:schemeClr val="tx1"/>
              </a:solidFill>
            </a:endParaRPr>
          </a:p>
        </p:txBody>
      </p:sp>
      <p:sp>
        <p:nvSpPr>
          <p:cNvPr id="3" name="Marcador de Posição do Texto 2"/>
          <p:cNvSpPr>
            <a:spLocks noGrp="1"/>
          </p:cNvSpPr>
          <p:nvPr>
            <p:ph type="body" idx="1"/>
          </p:nvPr>
        </p:nvSpPr>
        <p:spPr>
          <a:xfrm>
            <a:off x="722313" y="2636912"/>
            <a:ext cx="7772400" cy="2952328"/>
          </a:xfrm>
        </p:spPr>
        <p:txBody>
          <a:bodyPr>
            <a:normAutofit/>
          </a:bodyPr>
          <a:lstStyle/>
          <a:p>
            <a:r>
              <a:rPr lang="pt-PT" sz="2400" dirty="0" smtClean="0"/>
              <a:t>Tema: </a:t>
            </a:r>
            <a:r>
              <a:rPr lang="pt-PT" sz="2400" b="1" dirty="0" smtClean="0"/>
              <a:t>Conteúdos abordado/ Síntese </a:t>
            </a:r>
            <a:r>
              <a:rPr lang="pt-PT" sz="2400" b="1" dirty="0" smtClean="0"/>
              <a:t>do </a:t>
            </a:r>
            <a:r>
              <a:rPr lang="pt-PT" sz="2400" b="1" dirty="0" smtClean="0"/>
              <a:t>trabalho </a:t>
            </a:r>
            <a:r>
              <a:rPr lang="pt-PT" sz="2400" b="1" dirty="0" smtClean="0"/>
              <a:t>/</a:t>
            </a:r>
            <a:r>
              <a:rPr lang="pt-PT" sz="2400" b="1" dirty="0" smtClean="0"/>
              <a:t>Reflexão/ </a:t>
            </a:r>
            <a:endParaRPr lang="pt-PT" sz="2400" b="1" dirty="0" smtClean="0"/>
          </a:p>
          <a:p>
            <a:r>
              <a:rPr lang="pt-PT" sz="2400" b="1" dirty="0" smtClean="0"/>
              <a:t>Autoavaliação </a:t>
            </a:r>
          </a:p>
          <a:p>
            <a:endParaRPr lang="pt-PT" sz="2400" dirty="0" smtClean="0"/>
          </a:p>
          <a:p>
            <a:r>
              <a:rPr lang="pt-PT" sz="2400" dirty="0" smtClean="0"/>
              <a:t> referido a </a:t>
            </a:r>
            <a:r>
              <a:rPr lang="pt-PT" sz="2400" b="1" dirty="0" smtClean="0"/>
              <a:t>U.F.C.D (823)</a:t>
            </a:r>
          </a:p>
          <a:p>
            <a:r>
              <a:rPr lang="pt-PT" sz="2400" b="1" dirty="0" smtClean="0"/>
              <a:t>-sistema operativo - plataformas</a:t>
            </a:r>
            <a:endParaRPr lang="pt-PT" sz="2400" b="1"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37</a:t>
            </a:fld>
            <a:endParaRPr lang="pt-PT"/>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Marcador de Posição de Conteúdo 5"/>
          <p:cNvSpPr>
            <a:spLocks noGrp="1"/>
          </p:cNvSpPr>
          <p:nvPr>
            <p:ph idx="1"/>
          </p:nvPr>
        </p:nvSpPr>
        <p:spPr>
          <a:xfrm>
            <a:off x="457200" y="692696"/>
            <a:ext cx="8229600" cy="5881840"/>
          </a:xfrm>
        </p:spPr>
        <p:txBody>
          <a:bodyPr/>
          <a:lstStyle/>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38</a:t>
            </a:fld>
            <a:endParaRPr lang="pt-PT"/>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683568" y="1556792"/>
            <a:ext cx="7772400" cy="850379"/>
          </a:xfrm>
        </p:spPr>
        <p:txBody>
          <a:bodyPr/>
          <a:lstStyle/>
          <a:p>
            <a:r>
              <a:rPr lang="pt-PT" sz="4400" dirty="0" smtClean="0">
                <a:solidFill>
                  <a:schemeClr val="tx1"/>
                </a:solidFill>
              </a:rPr>
              <a:t>Dia 16 de março 2012</a:t>
            </a:r>
            <a:endParaRPr lang="pt-PT" sz="4400" dirty="0">
              <a:solidFill>
                <a:schemeClr val="tx1"/>
              </a:solidFill>
            </a:endParaRPr>
          </a:p>
        </p:txBody>
      </p:sp>
      <p:sp>
        <p:nvSpPr>
          <p:cNvPr id="6" name="Marcador de Posição do Texto 5"/>
          <p:cNvSpPr>
            <a:spLocks noGrp="1"/>
          </p:cNvSpPr>
          <p:nvPr>
            <p:ph type="body" idx="1"/>
          </p:nvPr>
        </p:nvSpPr>
        <p:spPr>
          <a:xfrm>
            <a:off x="722313" y="2852936"/>
            <a:ext cx="7772400" cy="2088232"/>
          </a:xfrm>
        </p:spPr>
        <p:txBody>
          <a:bodyPr>
            <a:noAutofit/>
          </a:bodyPr>
          <a:lstStyle/>
          <a:p>
            <a:r>
              <a:rPr lang="pt-PT" sz="2400" dirty="0" smtClean="0"/>
              <a:t>Tema: </a:t>
            </a:r>
            <a:r>
              <a:rPr lang="pt-PT" sz="2400" b="1" dirty="0" smtClean="0"/>
              <a:t>Qual </a:t>
            </a:r>
            <a:r>
              <a:rPr lang="pt-PT" sz="2400" b="1" dirty="0" smtClean="0"/>
              <a:t>a vantagem de um sistema operativo? </a:t>
            </a:r>
          </a:p>
          <a:p>
            <a:r>
              <a:rPr lang="pt-PT" sz="2400" dirty="0" smtClean="0"/>
              <a:t>De software livre </a:t>
            </a:r>
          </a:p>
          <a:p>
            <a:r>
              <a:rPr lang="pt-PT" sz="2400" b="1" dirty="0" smtClean="0"/>
              <a:t>Qual </a:t>
            </a:r>
            <a:r>
              <a:rPr lang="pt-PT" sz="2400" b="1" dirty="0" smtClean="0"/>
              <a:t>o impacto na sociedade? </a:t>
            </a:r>
          </a:p>
          <a:p>
            <a:r>
              <a:rPr lang="pt-PT" sz="2400" dirty="0" smtClean="0"/>
              <a:t>Vantagens e desvantagem. </a:t>
            </a:r>
          </a:p>
          <a:p>
            <a:endParaRPr lang="pt-PT" sz="2400" dirty="0" smtClean="0"/>
          </a:p>
          <a:p>
            <a:r>
              <a:rPr lang="pt-PT" sz="2400" dirty="0" smtClean="0"/>
              <a:t>Referido a </a:t>
            </a:r>
            <a:r>
              <a:rPr lang="pt-PT" sz="2400" b="1" dirty="0" smtClean="0"/>
              <a:t>U.F.C.D (824)</a:t>
            </a:r>
          </a:p>
          <a:p>
            <a:r>
              <a:rPr lang="pt-PT" sz="2400" b="1" dirty="0" smtClean="0"/>
              <a:t>sistema operativo – distribuições LINUX (Fedora, debian, suse) </a:t>
            </a:r>
            <a:endParaRPr lang="pt-PT" sz="2400" b="1"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39</a:t>
            </a:fld>
            <a:endParaRPr lang="pt-P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1124744"/>
            <a:ext cx="5364088" cy="5733256"/>
          </a:xfrm>
        </p:spPr>
        <p:txBody>
          <a:bodyPr>
            <a:normAutofit fontScale="92500"/>
          </a:bodyPr>
          <a:lstStyle/>
          <a:p>
            <a:r>
              <a:rPr lang="pt-PT" sz="2400" dirty="0" smtClean="0"/>
              <a:t>O meu nome é Marta Medina, tenho 27 anos, sou natural da ilha das flores e vivo em São Miguel, livramento ponta delgada.  Começo assim, o meu portefólio refletivo de aprendizagem, no qual estou a organizar pensamentos, já que esta é a prima vez que faço um portefólio.</a:t>
            </a:r>
          </a:p>
          <a:p>
            <a:pPr>
              <a:buNone/>
            </a:pPr>
            <a:endParaRPr lang="pt-PT" sz="2400" dirty="0" smtClean="0"/>
          </a:p>
          <a:p>
            <a:r>
              <a:rPr lang="pt-PT" sz="2400" dirty="0" smtClean="0"/>
              <a:t>Para mim isto é tudo novo, como todos os dias, cada dia é diferente, e o meu objetivo é fazer com que esses dias sejam sempre importantes a aprender algo de novo, e a corrigir o passado, evoluir e a construir.</a:t>
            </a:r>
          </a:p>
          <a:p>
            <a:pPr>
              <a:buNone/>
            </a:pPr>
            <a:r>
              <a:rPr lang="pt-PT" dirty="0" smtClean="0"/>
              <a:t>. </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a:t>
            </a:fld>
            <a:endParaRPr lang="pt-PT"/>
          </a:p>
        </p:txBody>
      </p:sp>
      <p:sp>
        <p:nvSpPr>
          <p:cNvPr id="5" name="Título 4"/>
          <p:cNvSpPr>
            <a:spLocks noGrp="1"/>
          </p:cNvSpPr>
          <p:nvPr>
            <p:ph type="title"/>
          </p:nvPr>
        </p:nvSpPr>
        <p:spPr>
          <a:xfrm>
            <a:off x="395536" y="404664"/>
            <a:ext cx="4834880" cy="720080"/>
          </a:xfrm>
        </p:spPr>
        <p:txBody>
          <a:bodyPr>
            <a:normAutofit/>
          </a:bodyPr>
          <a:lstStyle/>
          <a:p>
            <a:r>
              <a:rPr lang="pt-PT" sz="2800" dirty="0" smtClean="0"/>
              <a:t>Apresentação</a:t>
            </a:r>
            <a:r>
              <a:rPr lang="pt-PT" sz="2800" dirty="0" smtClean="0"/>
              <a:t>:</a:t>
            </a:r>
            <a:endParaRPr lang="pt-PT" sz="2800" dirty="0"/>
          </a:p>
        </p:txBody>
      </p:sp>
      <p:pic>
        <p:nvPicPr>
          <p:cNvPr id="6" name="Imagem 5" descr="318361_272534716112658_100000683966767_853787_135414305_a.jpg"/>
          <p:cNvPicPr/>
          <p:nvPr/>
        </p:nvPicPr>
        <p:blipFill>
          <a:blip r:embed="rId3" cstate="print"/>
          <a:stretch>
            <a:fillRect/>
          </a:stretch>
        </p:blipFill>
        <p:spPr>
          <a:xfrm rot="575140">
            <a:off x="5796136" y="1412776"/>
            <a:ext cx="2736304" cy="4392488"/>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Marcador de Posição de Conteúdo 5"/>
          <p:cNvSpPr>
            <a:spLocks noGrp="1"/>
          </p:cNvSpPr>
          <p:nvPr>
            <p:ph idx="1"/>
          </p:nvPr>
        </p:nvSpPr>
        <p:spPr>
          <a:xfrm>
            <a:off x="457200" y="476672"/>
            <a:ext cx="4042792" cy="6097864"/>
          </a:xfrm>
        </p:spPr>
        <p:txBody>
          <a:bodyPr>
            <a:normAutofit/>
          </a:bodyPr>
          <a:lstStyle/>
          <a:p>
            <a:r>
              <a:rPr lang="pt-PT" sz="2400" b="1" dirty="0" smtClean="0"/>
              <a:t>vantagem de um sistema operativo de software livre (Linux</a:t>
            </a:r>
            <a:r>
              <a:rPr lang="pt-PT" sz="2400" b="1" dirty="0" smtClean="0"/>
              <a:t>).</a:t>
            </a:r>
          </a:p>
          <a:p>
            <a:endParaRPr lang="pt-PT" sz="2400" b="1" dirty="0" smtClean="0"/>
          </a:p>
          <a:p>
            <a:endParaRPr lang="pt-PT" sz="2400" b="1" dirty="0" smtClean="0"/>
          </a:p>
          <a:p>
            <a:endParaRPr lang="pt-PT" sz="2400" b="1" dirty="0" smtClean="0"/>
          </a:p>
          <a:p>
            <a:endParaRPr lang="pt-PT" sz="2400" b="1" dirty="0" smtClean="0"/>
          </a:p>
          <a:p>
            <a:endParaRPr lang="pt-PT" sz="2400" b="1" dirty="0" smtClean="0"/>
          </a:p>
          <a:p>
            <a:endParaRPr lang="pt-PT" sz="2400" b="1" dirty="0" smtClean="0"/>
          </a:p>
          <a:p>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40</a:t>
            </a:fld>
            <a:endParaRPr lang="pt-PT"/>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395536" y="764704"/>
            <a:ext cx="8229600" cy="994792"/>
          </a:xfrm>
        </p:spPr>
        <p:txBody>
          <a:bodyPr>
            <a:normAutofit fontScale="90000"/>
          </a:bodyPr>
          <a:lstStyle/>
          <a:p>
            <a:r>
              <a:rPr lang="pt-PT" sz="2700" dirty="0" smtClean="0"/>
              <a:t>O Linux possui, além de todas as características presentes nos mais modernos sistemas operacionais, as seguintes:</a:t>
            </a:r>
            <a:r>
              <a:rPr lang="pt-PT" dirty="0" smtClean="0"/>
              <a:t/>
            </a:r>
            <a:br>
              <a:rPr lang="pt-PT" dirty="0" smtClean="0"/>
            </a:br>
            <a:endParaRPr lang="pt-PT" dirty="0"/>
          </a:p>
        </p:txBody>
      </p:sp>
      <p:sp>
        <p:nvSpPr>
          <p:cNvPr id="6" name="Marcador de Posição de Conteúdo 5"/>
          <p:cNvSpPr>
            <a:spLocks noGrp="1"/>
          </p:cNvSpPr>
          <p:nvPr>
            <p:ph sz="half" idx="1"/>
          </p:nvPr>
        </p:nvSpPr>
        <p:spPr>
          <a:xfrm>
            <a:off x="179512" y="1340768"/>
            <a:ext cx="8964488" cy="5434619"/>
          </a:xfrm>
        </p:spPr>
        <p:txBody>
          <a:bodyPr>
            <a:normAutofit/>
          </a:bodyPr>
          <a:lstStyle/>
          <a:p>
            <a:r>
              <a:rPr lang="pt-PT" sz="2400" dirty="0" smtClean="0"/>
              <a:t>- Multiusuário: significa que vários usuários podem a cessar o sistema ao mesmo tempo</a:t>
            </a:r>
            <a:r>
              <a:rPr lang="pt-PT" sz="2400" dirty="0" smtClean="0"/>
              <a:t>;</a:t>
            </a:r>
          </a:p>
          <a:p>
            <a:r>
              <a:rPr lang="pt-PT" sz="2400" dirty="0" smtClean="0"/>
              <a:t> </a:t>
            </a:r>
            <a:r>
              <a:rPr lang="pt-PT" sz="2400" dirty="0" smtClean="0"/>
              <a:t>- Multitarefa: permite que vários programas possam ser executados ao mesmo tempo, na mesma máquina</a:t>
            </a:r>
            <a:r>
              <a:rPr lang="pt-PT" sz="2400" dirty="0" smtClean="0"/>
              <a:t>;</a:t>
            </a:r>
          </a:p>
          <a:p>
            <a:r>
              <a:rPr lang="pt-PT" sz="2400" dirty="0" smtClean="0"/>
              <a:t> </a:t>
            </a:r>
            <a:r>
              <a:rPr lang="pt-PT" sz="2400" dirty="0" smtClean="0"/>
              <a:t>- Memória virtual: permite uma utilização maior de memória física, ou seja, onde se poderia armazenar 1MB, com o recurso de memória virtual, consegue-se armazenar 2MB; </a:t>
            </a:r>
            <a:endParaRPr lang="pt-PT" sz="2400" dirty="0" smtClean="0"/>
          </a:p>
          <a:p>
            <a:r>
              <a:rPr lang="pt-PT" sz="2400" dirty="0" smtClean="0"/>
              <a:t>- </a:t>
            </a:r>
            <a:r>
              <a:rPr lang="pt-PT" sz="2400" dirty="0" smtClean="0"/>
              <a:t>Biblioteca compartilhada: compartilha com outros softwares suas bibliotecas; </a:t>
            </a:r>
            <a:endParaRPr lang="pt-PT" sz="2400" dirty="0" smtClean="0"/>
          </a:p>
          <a:p>
            <a:r>
              <a:rPr lang="pt-PT" sz="2400" dirty="0" smtClean="0"/>
              <a:t>- </a:t>
            </a:r>
            <a:r>
              <a:rPr lang="pt-PT" sz="2400" dirty="0" smtClean="0"/>
              <a:t>Gerenciamento de memória próprio</a:t>
            </a:r>
            <a:r>
              <a:rPr lang="pt-PT" sz="2400" dirty="0" smtClean="0"/>
              <a:t>;</a:t>
            </a:r>
          </a:p>
          <a:p>
            <a:r>
              <a:rPr lang="pt-PT" sz="2400" dirty="0" smtClean="0"/>
              <a:t> </a:t>
            </a:r>
            <a:r>
              <a:rPr lang="pt-PT" sz="2400" dirty="0" smtClean="0"/>
              <a:t>- Interface gráfica X Windows: interface semelhante a do Windows</a:t>
            </a:r>
            <a:r>
              <a:rPr lang="pt-PT" sz="2400" dirty="0" smtClean="0"/>
              <a:t>;</a:t>
            </a:r>
          </a:p>
          <a:p>
            <a:r>
              <a:rPr lang="pt-PT" sz="2400" dirty="0" smtClean="0"/>
              <a:t> </a:t>
            </a:r>
            <a:r>
              <a:rPr lang="pt-PT" sz="2400" dirty="0" smtClean="0"/>
              <a:t>- Compatível com várias versões de UNIX; </a:t>
            </a:r>
            <a:endParaRPr lang="pt-PT" sz="2400" dirty="0" smtClean="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41</a:t>
            </a:fld>
            <a:endParaRPr lang="pt-PT"/>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Marcador de Posição de Conteúdo 6"/>
          <p:cNvSpPr>
            <a:spLocks noGrp="1"/>
          </p:cNvSpPr>
          <p:nvPr>
            <p:ph idx="1"/>
          </p:nvPr>
        </p:nvSpPr>
        <p:spPr>
          <a:xfrm>
            <a:off x="457200" y="620688"/>
            <a:ext cx="8229600" cy="5953848"/>
          </a:xfrm>
        </p:spPr>
        <p:txBody>
          <a:bodyPr>
            <a:normAutofit/>
          </a:bodyPr>
          <a:lstStyle/>
          <a:p>
            <a:r>
              <a:rPr lang="pt-PT" sz="2400" dirty="0" smtClean="0"/>
              <a:t>- Desenvolvido com código fonte portável de maneira que é fácil encontrar características suportadas por várias plataformas; </a:t>
            </a:r>
          </a:p>
          <a:p>
            <a:r>
              <a:rPr lang="pt-PT" sz="2400" dirty="0" smtClean="0"/>
              <a:t>- Oferece recursos de última geração para o desenvolvimento de softwares robustos e eficientes</a:t>
            </a:r>
            <a:r>
              <a:rPr lang="pt-PT" sz="2400" dirty="0" smtClean="0"/>
              <a:t>;</a:t>
            </a:r>
          </a:p>
          <a:p>
            <a:r>
              <a:rPr lang="pt-PT" sz="2400" dirty="0" smtClean="0"/>
              <a:t> </a:t>
            </a:r>
            <a:r>
              <a:rPr lang="pt-PT" sz="2400" dirty="0" smtClean="0"/>
              <a:t>- Possui uma grande variedade de aplicações prontas tais como, servidores de bancos de dados SQL, aplicações para Internet, conectividade entre redes, aplicativos gráficos, editores de textos, planilhas, etc</a:t>
            </a:r>
            <a:r>
              <a:rPr lang="pt-PT" sz="2400" dirty="0" smtClean="0"/>
              <a:t>.</a:t>
            </a:r>
          </a:p>
          <a:p>
            <a:r>
              <a:rPr lang="pt-PT" sz="2400" dirty="0" smtClean="0"/>
              <a:t> </a:t>
            </a:r>
            <a:r>
              <a:rPr lang="pt-PT" sz="2400" dirty="0" smtClean="0"/>
              <a:t>- fácil integração com outros sistemas operacionais e padrões de rede</a:t>
            </a:r>
            <a:r>
              <a:rPr lang="pt-PT" sz="2400" dirty="0" smtClean="0"/>
              <a:t>;</a:t>
            </a:r>
          </a:p>
          <a:p>
            <a:r>
              <a:rPr lang="pt-PT" sz="2400" dirty="0" smtClean="0"/>
              <a:t> </a:t>
            </a:r>
            <a:r>
              <a:rPr lang="pt-PT" sz="2400" dirty="0" smtClean="0"/>
              <a:t>- Nomes longos de arquivos</a:t>
            </a:r>
            <a:r>
              <a:rPr lang="pt-PT" sz="2400" dirty="0" smtClean="0"/>
              <a:t>;</a:t>
            </a:r>
          </a:p>
          <a:p>
            <a:r>
              <a:rPr lang="pt-PT" sz="2400" dirty="0" smtClean="0"/>
              <a:t> </a:t>
            </a:r>
            <a:r>
              <a:rPr lang="pt-PT" sz="2400" dirty="0" smtClean="0"/>
              <a:t>- Suporte a vários idiomas e concordância com os mais respeitados padrões internacionais.</a:t>
            </a:r>
            <a:endParaRPr lang="pt-PT" sz="2400" dirty="0"/>
          </a:p>
        </p:txBody>
      </p:sp>
      <p:sp>
        <p:nvSpPr>
          <p:cNvPr id="5" name="Marcador de Posição do Número do Diapositivo 4"/>
          <p:cNvSpPr>
            <a:spLocks noGrp="1"/>
          </p:cNvSpPr>
          <p:nvPr>
            <p:ph type="sldNum" sz="quarter" idx="12"/>
          </p:nvPr>
        </p:nvSpPr>
        <p:spPr/>
        <p:txBody>
          <a:bodyPr/>
          <a:lstStyle/>
          <a:p>
            <a:fld id="{AED9F00F-D9E3-4D80-86B5-F9A88BD08E5F}" type="slidenum">
              <a:rPr lang="pt-PT" smtClean="0"/>
              <a:pPr/>
              <a:t>42</a:t>
            </a:fld>
            <a:endParaRPr lang="pt-PT"/>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953848"/>
          </a:xfrm>
        </p:spPr>
        <p:txBody>
          <a:bodyPr>
            <a:normAutofit/>
          </a:bodyPr>
          <a:lstStyle/>
          <a:p>
            <a:r>
              <a:rPr lang="pt-PT" sz="2400" dirty="0" smtClean="0"/>
              <a:t>Uma das principais vantagens é o custo, o Linux é um software livre, isto é, sua utilização não tem custos financeiros não se paga nada para usá-lo</a:t>
            </a:r>
            <a:r>
              <a:rPr lang="pt-PT" sz="2400" dirty="0" smtClean="0"/>
              <a:t>.</a:t>
            </a:r>
          </a:p>
          <a:p>
            <a:pPr>
              <a:buNone/>
            </a:pPr>
            <a:endParaRPr lang="pt-PT" sz="2400" dirty="0" smtClean="0"/>
          </a:p>
          <a:p>
            <a:r>
              <a:rPr lang="pt-PT" sz="2400" dirty="0" smtClean="0"/>
              <a:t>“Entra uma longa discussão sobre os </a:t>
            </a:r>
            <a:r>
              <a:rPr lang="pt-PT" sz="2400" i="1" dirty="0" smtClean="0"/>
              <a:t>Software</a:t>
            </a:r>
            <a:r>
              <a:rPr lang="pt-PT" sz="2400" dirty="0" smtClean="0"/>
              <a:t> Livres, de um lado empresas que investem pesado no desenvolvimento de software, e esperam ganhar milhões defendendo o direito de serem proprietários dos softwares, do outro lado uma comunidade que defende a liberdade dos software e o compartilhamento de conhecimentos, empresas também investem pesado no desenvolvimento desses software e conseguem obter lucro, programadores de todo mundo desenvolvem, aperfeiçoam e adaptam-no as suas necessidades.”</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43</a:t>
            </a:fld>
            <a:endParaRPr lang="pt-PT"/>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4474840" cy="5953848"/>
          </a:xfrm>
        </p:spPr>
        <p:txBody>
          <a:bodyPr/>
          <a:lstStyle/>
          <a:p>
            <a:pPr>
              <a:buNone/>
            </a:pPr>
            <a:r>
              <a:rPr lang="pt-PT" sz="2400" b="1" dirty="0" smtClean="0"/>
              <a:t>CONCLUSÃO</a:t>
            </a:r>
          </a:p>
          <a:p>
            <a:pPr>
              <a:buNone/>
            </a:pPr>
            <a:endParaRPr lang="pt-PT" sz="2400" b="1" dirty="0" smtClean="0"/>
          </a:p>
          <a:p>
            <a:pPr>
              <a:buNone/>
            </a:pPr>
            <a:endParaRPr lang="pt-PT" sz="2400" dirty="0" smtClean="0"/>
          </a:p>
          <a:p>
            <a:r>
              <a:rPr lang="pt-PT" sz="2400" dirty="0" smtClean="0"/>
              <a:t>Diante de todas as características do Linux, podemos concluir que o Linux é a opção ideal. Mas antes de migrar para o Linux, deve-se verificar se os sistemas que são utilizados agora estão disponíveis para Linux, pois o principal fator negativo é a falta de sistemas.</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44</a:t>
            </a:fld>
            <a:endParaRPr lang="pt-PT"/>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55576" y="1628800"/>
            <a:ext cx="7772400" cy="850379"/>
          </a:xfrm>
        </p:spPr>
        <p:txBody>
          <a:bodyPr/>
          <a:lstStyle/>
          <a:p>
            <a:r>
              <a:rPr lang="pt-PT" sz="4400" dirty="0" smtClean="0">
                <a:solidFill>
                  <a:schemeClr val="tx1"/>
                </a:solidFill>
              </a:rPr>
              <a:t>Dia 29 de março 2012</a:t>
            </a:r>
            <a:endParaRPr lang="pt-PT" sz="4400" dirty="0">
              <a:solidFill>
                <a:schemeClr val="tx1"/>
              </a:solidFill>
            </a:endParaRPr>
          </a:p>
        </p:txBody>
      </p:sp>
      <p:sp>
        <p:nvSpPr>
          <p:cNvPr id="3" name="Marcador de Posição do Texto 2"/>
          <p:cNvSpPr>
            <a:spLocks noGrp="1"/>
          </p:cNvSpPr>
          <p:nvPr>
            <p:ph type="body" idx="1"/>
          </p:nvPr>
        </p:nvSpPr>
        <p:spPr>
          <a:xfrm>
            <a:off x="722313" y="2924944"/>
            <a:ext cx="7772400" cy="3456384"/>
          </a:xfrm>
        </p:spPr>
        <p:txBody>
          <a:bodyPr>
            <a:normAutofit/>
          </a:bodyPr>
          <a:lstStyle/>
          <a:p>
            <a:r>
              <a:rPr lang="pt-PT" sz="2400" dirty="0" smtClean="0"/>
              <a:t>Tema:  </a:t>
            </a:r>
            <a:r>
              <a:rPr lang="pt-PT" sz="2400" b="1" dirty="0" smtClean="0"/>
              <a:t>  Num </a:t>
            </a:r>
            <a:r>
              <a:rPr lang="pt-PT" sz="2400" b="1" dirty="0" smtClean="0"/>
              <a:t>texto bem organizado, com introdução, desenvolvimento e conclusão, mostre de que forma a comunicação escrita é fundamental para o nosso dia a dia enquanto cidadãos. </a:t>
            </a:r>
            <a:endParaRPr lang="pt-PT" sz="2400" b="1" dirty="0" smtClean="0"/>
          </a:p>
          <a:p>
            <a:endParaRPr lang="pt-PT" sz="2400" b="1" dirty="0" smtClean="0"/>
          </a:p>
          <a:p>
            <a:r>
              <a:rPr lang="pt-PT" sz="2400" dirty="0" smtClean="0"/>
              <a:t> referido a </a:t>
            </a:r>
            <a:r>
              <a:rPr lang="pt-PT" sz="2400" b="1" dirty="0" smtClean="0"/>
              <a:t>U.F.C.D (CLC6)</a:t>
            </a:r>
          </a:p>
          <a:p>
            <a:r>
              <a:rPr lang="pt-PT" sz="2400" b="1" dirty="0" smtClean="0"/>
              <a:t>cultura, comunicação e mobilidade</a:t>
            </a:r>
            <a:endParaRPr lang="pt-PT" sz="2400" b="1"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45</a:t>
            </a:fld>
            <a:endParaRPr lang="pt-PT"/>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Marcador de Posição de Conteúdo 5"/>
          <p:cNvSpPr>
            <a:spLocks noGrp="1"/>
          </p:cNvSpPr>
          <p:nvPr>
            <p:ph idx="1"/>
          </p:nvPr>
        </p:nvSpPr>
        <p:spPr>
          <a:xfrm>
            <a:off x="323528" y="476672"/>
            <a:ext cx="4896544" cy="6097864"/>
          </a:xfrm>
        </p:spPr>
        <p:txBody>
          <a:bodyPr/>
          <a:lstStyle/>
          <a:p>
            <a:pPr>
              <a:buNone/>
            </a:pPr>
            <a:r>
              <a:rPr lang="pt-PT" sz="2400" dirty="0" smtClean="0"/>
              <a:t>Quais </a:t>
            </a:r>
            <a:r>
              <a:rPr lang="pt-PT" sz="2400" dirty="0" smtClean="0"/>
              <a:t>os textos abordados em contexto sala de aula, ao longo da UFCD? </a:t>
            </a:r>
            <a:r>
              <a:rPr lang="pt-PT" sz="2400" dirty="0" smtClean="0"/>
              <a:t> </a:t>
            </a:r>
          </a:p>
          <a:p>
            <a:pPr>
              <a:buNone/>
            </a:pPr>
            <a:endParaRPr lang="pt-PT" sz="2400" dirty="0" smtClean="0"/>
          </a:p>
          <a:p>
            <a:pPr>
              <a:buNone/>
            </a:pPr>
            <a:endParaRPr lang="pt-PT" sz="2400" dirty="0" smtClean="0"/>
          </a:p>
          <a:p>
            <a:pPr>
              <a:buFont typeface="Arial" pitchFamily="34" charset="0"/>
              <a:buChar char="•"/>
            </a:pPr>
            <a:r>
              <a:rPr lang="pt-PT" sz="2400" dirty="0" smtClean="0"/>
              <a:t>Textos normativos </a:t>
            </a:r>
          </a:p>
          <a:p>
            <a:pPr>
              <a:buFont typeface="Arial" pitchFamily="34" charset="0"/>
              <a:buChar char="•"/>
            </a:pPr>
            <a:endParaRPr lang="pt-PT" sz="2400" dirty="0" smtClean="0"/>
          </a:p>
          <a:p>
            <a:pPr>
              <a:buFont typeface="Arial" pitchFamily="34" charset="0"/>
              <a:buChar char="•"/>
            </a:pPr>
            <a:r>
              <a:rPr lang="pt-PT" sz="2400" dirty="0" smtClean="0"/>
              <a:t>Textos literários</a:t>
            </a:r>
          </a:p>
          <a:p>
            <a:pPr>
              <a:buFont typeface="Arial" pitchFamily="34" charset="0"/>
              <a:buChar char="•"/>
            </a:pPr>
            <a:endParaRPr lang="pt-PT" sz="2400" dirty="0" smtClean="0"/>
          </a:p>
          <a:p>
            <a:pPr>
              <a:buFont typeface="Arial" pitchFamily="34" charset="0"/>
              <a:buChar char="•"/>
            </a:pPr>
            <a:r>
              <a:rPr lang="pt-PT" sz="2400" dirty="0" smtClean="0"/>
              <a:t>Textos argumentativos</a:t>
            </a:r>
          </a:p>
          <a:p>
            <a:pPr>
              <a:buFont typeface="Arial" pitchFamily="34" charset="0"/>
              <a:buChar char="•"/>
            </a:pPr>
            <a:endParaRPr lang="pt-PT" sz="2400" dirty="0" smtClean="0"/>
          </a:p>
          <a:p>
            <a:pPr>
              <a:buFont typeface="Arial" pitchFamily="34" charset="0"/>
              <a:buChar char="•"/>
            </a:pPr>
            <a:r>
              <a:rPr lang="pt-PT" sz="2400" dirty="0" smtClean="0"/>
              <a:t>Textos informativos     </a:t>
            </a:r>
            <a:endParaRPr lang="pt-PT" sz="2400"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46</a:t>
            </a:fld>
            <a:endParaRPr lang="pt-PT"/>
          </a:p>
        </p:txBody>
      </p:sp>
      <p:pic>
        <p:nvPicPr>
          <p:cNvPr id="47106" name="Picture 2"/>
          <p:cNvPicPr>
            <a:picLocks noChangeAspect="1" noChangeArrowheads="1"/>
          </p:cNvPicPr>
          <p:nvPr/>
        </p:nvPicPr>
        <p:blipFill>
          <a:blip r:embed="rId3" cstate="print"/>
          <a:srcRect/>
          <a:stretch>
            <a:fillRect/>
          </a:stretch>
        </p:blipFill>
        <p:spPr bwMode="auto">
          <a:xfrm rot="423833">
            <a:off x="5269655" y="1389165"/>
            <a:ext cx="3408885" cy="4530080"/>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1556792"/>
            <a:ext cx="8435280" cy="5017744"/>
          </a:xfrm>
        </p:spPr>
        <p:txBody>
          <a:bodyPr>
            <a:normAutofit/>
          </a:bodyPr>
          <a:lstStyle/>
          <a:p>
            <a:r>
              <a:rPr lang="pt-PT" sz="2400" dirty="0" smtClean="0"/>
              <a:t>Os </a:t>
            </a:r>
            <a:r>
              <a:rPr lang="pt-PT" sz="2400" dirty="0" smtClean="0"/>
              <a:t>textos </a:t>
            </a:r>
            <a:r>
              <a:rPr lang="pt-PT" sz="2400" dirty="0" smtClean="0"/>
              <a:t>argumentativos, </a:t>
            </a:r>
            <a:r>
              <a:rPr lang="pt-PT" sz="2400" dirty="0" smtClean="0"/>
              <a:t>como o nome já diz, tem o objetivo de argumentar. Quando se argumenta, </a:t>
            </a:r>
            <a:r>
              <a:rPr lang="pt-PT" sz="2400" dirty="0" smtClean="0"/>
              <a:t>pode se basear </a:t>
            </a:r>
            <a:r>
              <a:rPr lang="pt-PT" sz="2400" dirty="0" smtClean="0"/>
              <a:t>em fatos, e coisas concretas, portanto, pode ser considerado um ponto positivo a questão </a:t>
            </a:r>
            <a:r>
              <a:rPr lang="pt-PT" sz="2400" dirty="0" smtClean="0"/>
              <a:t>da realidade do </a:t>
            </a:r>
            <a:r>
              <a:rPr lang="pt-PT" sz="2400" dirty="0" smtClean="0"/>
              <a:t>que está sendo dito. Já um ponto negativo é que o texto também, muitas vezes, é influenciado pelas opiniões </a:t>
            </a:r>
            <a:r>
              <a:rPr lang="pt-PT" sz="2400" dirty="0" smtClean="0"/>
              <a:t>do seu </a:t>
            </a:r>
            <a:r>
              <a:rPr lang="pt-PT" sz="2400" dirty="0" smtClean="0"/>
              <a:t>autor, atribuindo algumas características</a:t>
            </a:r>
            <a:r>
              <a:rPr lang="pt-PT" sz="2400" dirty="0" smtClean="0"/>
              <a:t>.</a:t>
            </a:r>
          </a:p>
          <a:p>
            <a:endParaRPr lang="pt-PT" sz="2400" dirty="0" smtClean="0"/>
          </a:p>
          <a:p>
            <a:pPr>
              <a:buNone/>
            </a:pPr>
            <a:endParaRPr lang="pt-PT" sz="2400"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47</a:t>
            </a:fld>
            <a:endParaRPr lang="pt-PT"/>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6" name="Marcador de Posição de Conteúdo 5"/>
          <p:cNvSpPr>
            <a:spLocks noGrp="1"/>
          </p:cNvSpPr>
          <p:nvPr>
            <p:ph idx="1"/>
          </p:nvPr>
        </p:nvSpPr>
        <p:spPr>
          <a:xfrm>
            <a:off x="179512" y="620688"/>
            <a:ext cx="8507288" cy="5953848"/>
          </a:xfrm>
        </p:spPr>
        <p:txBody>
          <a:bodyPr>
            <a:normAutofit/>
          </a:bodyPr>
          <a:lstStyle/>
          <a:p>
            <a:pPr>
              <a:buNone/>
            </a:pPr>
            <a:r>
              <a:rPr lang="pt-PT" dirty="0" smtClean="0"/>
              <a:t>Comprove </a:t>
            </a:r>
            <a:r>
              <a:rPr lang="pt-PT" dirty="0" smtClean="0"/>
              <a:t>que a síntese e o resumo são instrumentos fundamentais após a elaboração de uma pesquisa. </a:t>
            </a:r>
            <a:endParaRPr lang="pt-PT" dirty="0" smtClean="0"/>
          </a:p>
          <a:p>
            <a:pPr>
              <a:buNone/>
            </a:pPr>
            <a:r>
              <a:rPr lang="pt-PT" dirty="0" smtClean="0"/>
              <a:t>São </a:t>
            </a:r>
            <a:r>
              <a:rPr lang="pt-PT" smtClean="0"/>
              <a:t>fundamentais porque </a:t>
            </a:r>
            <a:endParaRPr lang="pt-PT" dirty="0" smtClean="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48</a:t>
            </a:fld>
            <a:endParaRPr lang="pt-PT"/>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881840"/>
          </a:xfrm>
        </p:spPr>
        <p:txBody>
          <a:bodyPr/>
          <a:lstStyle/>
          <a:p>
            <a:pPr>
              <a:buNone/>
            </a:pPr>
            <a:r>
              <a:rPr lang="pt-PT" dirty="0" smtClean="0"/>
              <a:t>Mostre </a:t>
            </a:r>
            <a:r>
              <a:rPr lang="pt-PT" dirty="0" smtClean="0"/>
              <a:t>que com uma argumentação bem estruturada pode obter sucesso. </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49</a:t>
            </a:fld>
            <a:endParaRPr lang="pt-P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953848"/>
          </a:xfrm>
        </p:spPr>
        <p:txBody>
          <a:bodyPr>
            <a:normAutofit/>
          </a:bodyPr>
          <a:lstStyle/>
          <a:p>
            <a:r>
              <a:rPr lang="pt-PT" sz="2400" dirty="0" smtClean="0"/>
              <a:t>Estou aqui a tirar um curso de técnico de informática instalação e gestão de redes, no qual a algum tempo atras, perguntaria a mim mesma para que isso serviria, pois eu sou uma pessoa ativa, como tal, não gosto de estar muito tempo parada, pois pensava que estar horas sentada a um computador seria um esperdício de tempo, mas este pensamento só ocorre as pessoas, que não sabe ou que tem poucos conhecimentos da informática. </a:t>
            </a:r>
          </a:p>
          <a:p>
            <a:endParaRPr lang="pt-PT" sz="2400" dirty="0" smtClean="0"/>
          </a:p>
          <a:p>
            <a:r>
              <a:rPr lang="pt-PT" sz="2400" dirty="0" smtClean="0"/>
              <a:t>O computador é uma mais-valia para o mundo, depois de obter informação de como tudo funciona, posso dizer que ter um computador a frente e saber trabalhar com ele é como estar num mundo melhor a adquirir novos conhecimentos, e ganhar mais enriquecimento em cultura e sabedoria.</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5</a:t>
            </a:fld>
            <a:endParaRPr lang="pt-PT"/>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953848"/>
          </a:xfrm>
        </p:spPr>
        <p:txBody>
          <a:bodyPr/>
          <a:lstStyle/>
          <a:p>
            <a:r>
              <a:rPr lang="pt-PT" dirty="0" smtClean="0"/>
              <a:t>4.Indique a importância do requerimento. </a:t>
            </a:r>
            <a:endParaRPr lang="pt-PT" dirty="0" smtClean="0"/>
          </a:p>
          <a:p>
            <a:endParaRPr lang="pt-PT" dirty="0" smtClean="0"/>
          </a:p>
          <a:p>
            <a:r>
              <a:rPr lang="pt-PT" dirty="0" smtClean="0"/>
              <a:t>O requerimento é a forma do cidadão se dirigir à autoridade, solicitando um benefício, isto é, a satisfação de um </a:t>
            </a:r>
            <a:r>
              <a:rPr lang="pt-PT" dirty="0" smtClean="0"/>
              <a:t>interesse.</a:t>
            </a:r>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50</a:t>
            </a:fld>
            <a:endParaRPr lang="pt-PT"/>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92696"/>
            <a:ext cx="8229600" cy="5881840"/>
          </a:xfrm>
        </p:spPr>
        <p:txBody>
          <a:bodyPr/>
          <a:lstStyle/>
          <a:p>
            <a:r>
              <a:rPr lang="pt-PT" dirty="0" smtClean="0"/>
              <a:t>5.Acha que os textos abordados em aula são importantes para a resolução de situações quotidianas? </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51</a:t>
            </a:fld>
            <a:endParaRPr lang="pt-P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755576" y="1052736"/>
            <a:ext cx="7772400" cy="1362075"/>
          </a:xfrm>
        </p:spPr>
        <p:txBody>
          <a:bodyPr/>
          <a:lstStyle/>
          <a:p>
            <a:r>
              <a:rPr lang="pt-PT" sz="4400" dirty="0" smtClean="0">
                <a:solidFill>
                  <a:schemeClr val="tx1"/>
                </a:solidFill>
              </a:rPr>
              <a:t>Dia 09 de Dezembro 2011</a:t>
            </a:r>
            <a:endParaRPr lang="pt-PT" dirty="0"/>
          </a:p>
        </p:txBody>
      </p:sp>
      <p:sp>
        <p:nvSpPr>
          <p:cNvPr id="6" name="Marcador de Posição do Texto 5"/>
          <p:cNvSpPr>
            <a:spLocks noGrp="1"/>
          </p:cNvSpPr>
          <p:nvPr>
            <p:ph type="body" idx="1"/>
          </p:nvPr>
        </p:nvSpPr>
        <p:spPr>
          <a:xfrm>
            <a:off x="755576" y="2996952"/>
            <a:ext cx="7772400" cy="2736304"/>
          </a:xfrm>
        </p:spPr>
        <p:txBody>
          <a:bodyPr>
            <a:normAutofit/>
          </a:bodyPr>
          <a:lstStyle/>
          <a:p>
            <a:r>
              <a:rPr lang="pt-PT" sz="2400" dirty="0" smtClean="0"/>
              <a:t>Tema: </a:t>
            </a:r>
            <a:r>
              <a:rPr lang="pt-PT" sz="2400" b="1" dirty="0" smtClean="0"/>
              <a:t>Informação (necessidade). Evolução da Informática </a:t>
            </a:r>
            <a:r>
              <a:rPr lang="pt-PT" sz="2400" b="1" dirty="0" smtClean="0"/>
              <a:t>.</a:t>
            </a:r>
          </a:p>
          <a:p>
            <a:endParaRPr lang="pt-PT" sz="2400" b="1" dirty="0" smtClean="0"/>
          </a:p>
          <a:p>
            <a:r>
              <a:rPr lang="pt-PT" sz="2400" b="1" dirty="0" smtClean="0"/>
              <a:t>Referido a U.F.C.D 820</a:t>
            </a:r>
          </a:p>
          <a:p>
            <a:r>
              <a:rPr lang="pt-PT" sz="2400" b="1" dirty="0" smtClean="0"/>
              <a:t>-Microinformatica –evolução histórica </a:t>
            </a:r>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6</a:t>
            </a:fld>
            <a:endParaRPr lang="pt-P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0" y="908720"/>
            <a:ext cx="8964488" cy="216024"/>
          </a:xfrm>
        </p:spPr>
        <p:txBody>
          <a:bodyPr>
            <a:normAutofit fontScale="90000"/>
          </a:bodyPr>
          <a:lstStyle/>
          <a:p>
            <a:r>
              <a:rPr lang="pt-PT" sz="2400" dirty="0" smtClean="0">
                <a:solidFill>
                  <a:schemeClr val="tx1"/>
                </a:solidFill>
              </a:rPr>
              <a:t/>
            </a:r>
            <a:br>
              <a:rPr lang="pt-PT" sz="2400" dirty="0" smtClean="0">
                <a:solidFill>
                  <a:schemeClr val="tx1"/>
                </a:solidFill>
              </a:rPr>
            </a:br>
            <a:r>
              <a:rPr lang="pt-PT" sz="2700" dirty="0" smtClean="0"/>
              <a:t/>
            </a:r>
            <a:br>
              <a:rPr lang="pt-PT" sz="2700" dirty="0" smtClean="0"/>
            </a:br>
            <a:r>
              <a:rPr lang="pt-PT" sz="2700" dirty="0" smtClean="0"/>
              <a:t>     </a:t>
            </a:r>
            <a:r>
              <a:rPr lang="pt-PT" dirty="0" smtClean="0"/>
              <a:t/>
            </a:r>
            <a:br>
              <a:rPr lang="pt-PT" dirty="0" smtClean="0"/>
            </a:br>
            <a:r>
              <a:rPr lang="pt-PT" dirty="0" smtClean="0"/>
              <a:t> </a:t>
            </a:r>
            <a:endParaRPr lang="pt-PT" dirty="0"/>
          </a:p>
        </p:txBody>
      </p:sp>
      <p:sp>
        <p:nvSpPr>
          <p:cNvPr id="6" name="Marcador de Posição de Conteúdo 5"/>
          <p:cNvSpPr>
            <a:spLocks noGrp="1"/>
          </p:cNvSpPr>
          <p:nvPr>
            <p:ph idx="1"/>
          </p:nvPr>
        </p:nvSpPr>
        <p:spPr>
          <a:xfrm>
            <a:off x="179512" y="620688"/>
            <a:ext cx="8784976" cy="6237312"/>
          </a:xfrm>
        </p:spPr>
        <p:txBody>
          <a:bodyPr>
            <a:normAutofit fontScale="55000" lnSpcReduction="20000"/>
          </a:bodyPr>
          <a:lstStyle/>
          <a:p>
            <a:endParaRPr lang="pt-PT" sz="3400" dirty="0" smtClean="0"/>
          </a:p>
          <a:p>
            <a:r>
              <a:rPr lang="pt-PT" sz="4400" dirty="0" smtClean="0"/>
              <a:t>Aprendi </a:t>
            </a:r>
            <a:r>
              <a:rPr lang="pt-PT" sz="4400" dirty="0" smtClean="0"/>
              <a:t>que a informação é muito mais, do que pensamos e é essencial, são palavras, imagens ou outro tipo de sinais, é importante serem desenvolvidas, são dados organizados, e que podem também ser em forma digital onde os dados estão na web e são manipuláveis, transportáveis, armazenáveis e não é estático. A informação pode assim ter muitos significados dependendo do contexto, mas com tudo é uma mensagem recebida e entendida onde nela se vai adquirindo conhecimentos e experiencia</a:t>
            </a:r>
            <a:r>
              <a:rPr lang="pt-PT" sz="4400" dirty="0" smtClean="0"/>
              <a:t>.</a:t>
            </a:r>
          </a:p>
          <a:p>
            <a:endParaRPr lang="pt-PT" sz="4400" dirty="0" smtClean="0"/>
          </a:p>
          <a:p>
            <a:r>
              <a:rPr lang="pt-PT" sz="4400" dirty="0" smtClean="0"/>
              <a:t>Foi na disciplina 820 evolução histórica a importância que a informação tem esta é transportável armazenável, (na memoria humana, livros, em discos nas memorias dos computadores) traduzível e pode ser convertida, por exemplo noutra linguagem para poder ser entendida pelo recetor e reciclável porque pode ser novamente convertida numa nova informação.</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7</a:t>
            </a:fld>
            <a:endParaRPr lang="pt-P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79512" y="764704"/>
            <a:ext cx="5904656" cy="5904656"/>
          </a:xfrm>
        </p:spPr>
        <p:txBody>
          <a:bodyPr>
            <a:normAutofit lnSpcReduction="10000"/>
          </a:bodyPr>
          <a:lstStyle/>
          <a:p>
            <a:r>
              <a:rPr lang="pt-PT" sz="2400" dirty="0" smtClean="0"/>
              <a:t>A informação deve ser, precisa, complexa, flexível, fonte fidedigna, revelante, clara, simples e objetiva, atual, a sua competitividade atual resulta da capacidade de uma dada organização conseguir recolher dados e obtê-los, transformar dados em formação, decidir com base na informação dada</a:t>
            </a:r>
            <a:r>
              <a:rPr lang="pt-PT" sz="2400" dirty="0" smtClean="0"/>
              <a:t>.</a:t>
            </a:r>
          </a:p>
          <a:p>
            <a:endParaRPr lang="pt-PT" sz="2400" dirty="0" smtClean="0"/>
          </a:p>
          <a:p>
            <a:r>
              <a:rPr lang="pt-PT" sz="2400" dirty="0" smtClean="0"/>
              <a:t>Informática, </a:t>
            </a:r>
            <a:r>
              <a:rPr lang="pt-PT" sz="2400" dirty="0" smtClean="0"/>
              <a:t>chama se genericamente a ciência do tratamento racional, como processos automáticos da informação, considerada com suporte do conhecimento humano e da comunicação no domínio técnico, económico e social.</a:t>
            </a:r>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8</a:t>
            </a:fld>
            <a:endParaRPr lang="pt-PT"/>
          </a:p>
        </p:txBody>
      </p:sp>
      <p:pic>
        <p:nvPicPr>
          <p:cNvPr id="5" name="Imagem 4" descr="images.jpg"/>
          <p:cNvPicPr>
            <a:picLocks noChangeAspect="1"/>
          </p:cNvPicPr>
          <p:nvPr/>
        </p:nvPicPr>
        <p:blipFill>
          <a:blip r:embed="rId3" cstate="print"/>
          <a:stretch>
            <a:fillRect/>
          </a:stretch>
        </p:blipFill>
        <p:spPr>
          <a:xfrm>
            <a:off x="6084168" y="1196752"/>
            <a:ext cx="2880320" cy="504056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395536" y="1340768"/>
            <a:ext cx="8243193" cy="1015752"/>
          </a:xfrm>
        </p:spPr>
        <p:txBody>
          <a:bodyPr/>
          <a:lstStyle/>
          <a:p>
            <a:r>
              <a:rPr lang="pt-PT" sz="4400" dirty="0" smtClean="0">
                <a:solidFill>
                  <a:schemeClr val="tx1"/>
                </a:solidFill>
              </a:rPr>
              <a:t>Dia 23, de Dezembro de 2011</a:t>
            </a:r>
            <a:endParaRPr lang="pt-PT" sz="4400" dirty="0">
              <a:solidFill>
                <a:schemeClr val="tx1"/>
              </a:solidFill>
            </a:endParaRPr>
          </a:p>
        </p:txBody>
      </p:sp>
      <p:sp>
        <p:nvSpPr>
          <p:cNvPr id="6" name="Marcador de Posição do Texto 5"/>
          <p:cNvSpPr>
            <a:spLocks noGrp="1"/>
          </p:cNvSpPr>
          <p:nvPr>
            <p:ph type="body" idx="1"/>
          </p:nvPr>
        </p:nvSpPr>
        <p:spPr>
          <a:xfrm>
            <a:off x="683568" y="2780928"/>
            <a:ext cx="7772400" cy="2520280"/>
          </a:xfrm>
        </p:spPr>
        <p:txBody>
          <a:bodyPr/>
          <a:lstStyle/>
          <a:p>
            <a:endParaRPr lang="pt-PT" dirty="0" smtClean="0"/>
          </a:p>
          <a:p>
            <a:endParaRPr lang="pt-PT" dirty="0" smtClean="0"/>
          </a:p>
          <a:p>
            <a:r>
              <a:rPr lang="pt-PT" sz="2800" dirty="0" smtClean="0"/>
              <a:t>Tema </a:t>
            </a:r>
            <a:r>
              <a:rPr lang="pt-PT" sz="2800" dirty="0" smtClean="0"/>
              <a:t>: </a:t>
            </a:r>
            <a:r>
              <a:rPr lang="pt-PT" sz="2400" b="1" dirty="0" smtClean="0"/>
              <a:t>Ética / Interdisciplinaridade.</a:t>
            </a:r>
          </a:p>
          <a:p>
            <a:endParaRPr lang="pt-PT" sz="2400" b="1" dirty="0" smtClean="0"/>
          </a:p>
          <a:p>
            <a:r>
              <a:rPr lang="pt-PT" sz="2400" b="1" dirty="0" smtClean="0"/>
              <a:t> </a:t>
            </a:r>
            <a:r>
              <a:rPr lang="pt-PT" sz="2400" dirty="0" smtClean="0"/>
              <a:t>Referido a </a:t>
            </a:r>
            <a:r>
              <a:rPr lang="pt-PT" sz="2400" b="1" dirty="0" smtClean="0"/>
              <a:t>U.F.C.D (cp5)</a:t>
            </a:r>
          </a:p>
          <a:p>
            <a:r>
              <a:rPr lang="pt-PT" sz="2400" b="1" dirty="0" smtClean="0"/>
              <a:t>-Deontologia e princípios éticos</a:t>
            </a:r>
            <a:endParaRPr lang="pt-PT" sz="2400" b="1" dirty="0" smtClean="0"/>
          </a:p>
          <a:p>
            <a:endParaRPr lang="pt-PT" dirty="0"/>
          </a:p>
        </p:txBody>
      </p:sp>
      <p:sp>
        <p:nvSpPr>
          <p:cNvPr id="4" name="Marcador de Posição do Número do Diapositivo 3"/>
          <p:cNvSpPr>
            <a:spLocks noGrp="1"/>
          </p:cNvSpPr>
          <p:nvPr>
            <p:ph type="sldNum" sz="quarter" idx="12"/>
          </p:nvPr>
        </p:nvSpPr>
        <p:spPr/>
        <p:txBody>
          <a:bodyPr/>
          <a:lstStyle/>
          <a:p>
            <a:fld id="{AED9F00F-D9E3-4D80-86B5-F9A88BD08E5F}" type="slidenum">
              <a:rPr lang="pt-PT" smtClean="0"/>
              <a:pPr/>
              <a:t>9</a:t>
            </a:fld>
            <a:endParaRPr lang="pt-PT"/>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375</TotalTime>
  <Words>3492</Words>
  <Application>Microsoft Office PowerPoint</Application>
  <PresentationFormat>Apresentação no Ecrã (4:3)</PresentationFormat>
  <Paragraphs>259</Paragraphs>
  <Slides>51</Slides>
  <Notes>1</Notes>
  <HiddenSlides>0</HiddenSlides>
  <MMClips>0</MMClips>
  <ScaleCrop>false</ScaleCrop>
  <HeadingPairs>
    <vt:vector size="4" baseType="variant">
      <vt:variant>
        <vt:lpstr>Tema</vt:lpstr>
      </vt:variant>
      <vt:variant>
        <vt:i4>1</vt:i4>
      </vt:variant>
      <vt:variant>
        <vt:lpstr>Títulos dos diapositivos</vt:lpstr>
      </vt:variant>
      <vt:variant>
        <vt:i4>51</vt:i4>
      </vt:variant>
    </vt:vector>
  </HeadingPairs>
  <TitlesOfParts>
    <vt:vector size="52" baseType="lpstr">
      <vt:lpstr>Urbano</vt:lpstr>
      <vt:lpstr>Portefólio reflexivo de aprendizagem </vt:lpstr>
      <vt:lpstr>PRA - Portefólio Reflexivo de Aprendizagem </vt:lpstr>
      <vt:lpstr>Portefólio? O que é isso? </vt:lpstr>
      <vt:lpstr>Apresentação:</vt:lpstr>
      <vt:lpstr>Diapositivo 5</vt:lpstr>
      <vt:lpstr>Dia 09 de Dezembro 2011</vt:lpstr>
      <vt:lpstr>         </vt:lpstr>
      <vt:lpstr>Diapositivo 8</vt:lpstr>
      <vt:lpstr>Dia 23, de Dezembro de 2011</vt:lpstr>
      <vt:lpstr> </vt:lpstr>
      <vt:lpstr>Diapositivo 11</vt:lpstr>
      <vt:lpstr>Diapositivo 12</vt:lpstr>
      <vt:lpstr>Diapositivo 13</vt:lpstr>
      <vt:lpstr>Diapositivo 14</vt:lpstr>
      <vt:lpstr>Diapositivo 15</vt:lpstr>
      <vt:lpstr>Dia 6 de janeiro 2012</vt:lpstr>
      <vt:lpstr>Diapositivo 17</vt:lpstr>
      <vt:lpstr>Diapositivo 18</vt:lpstr>
      <vt:lpstr>Diapositivo 19</vt:lpstr>
      <vt:lpstr>Diapositivo 20</vt:lpstr>
      <vt:lpstr>Diapositivo 21</vt:lpstr>
      <vt:lpstr>Dia 20 janeiro 2012</vt:lpstr>
      <vt:lpstr>Diapositivo 23</vt:lpstr>
      <vt:lpstr>Diapositivo 24</vt:lpstr>
      <vt:lpstr>Diapositivo 25</vt:lpstr>
      <vt:lpstr>Diapositivo 26</vt:lpstr>
      <vt:lpstr>Diapositivo 27</vt:lpstr>
      <vt:lpstr>Dia 03 de fevereiro 2012</vt:lpstr>
      <vt:lpstr>Diapositivo 29</vt:lpstr>
      <vt:lpstr>Diapositivo 30</vt:lpstr>
      <vt:lpstr>Diapositivo 31</vt:lpstr>
      <vt:lpstr>Diapositivo 32</vt:lpstr>
      <vt:lpstr>Dia 17 de fevereiro 2012</vt:lpstr>
      <vt:lpstr>Diapositivo 34</vt:lpstr>
      <vt:lpstr>Diapositivo 35</vt:lpstr>
      <vt:lpstr>Diapositivo 36</vt:lpstr>
      <vt:lpstr>Dia 02 de março 2012</vt:lpstr>
      <vt:lpstr>Diapositivo 38</vt:lpstr>
      <vt:lpstr>Dia 16 de março 2012</vt:lpstr>
      <vt:lpstr>Diapositivo 40</vt:lpstr>
      <vt:lpstr>O Linux possui, além de todas as características presentes nos mais modernos sistemas operacionais, as seguintes: </vt:lpstr>
      <vt:lpstr>Diapositivo 42</vt:lpstr>
      <vt:lpstr>Diapositivo 43</vt:lpstr>
      <vt:lpstr>Diapositivo 44</vt:lpstr>
      <vt:lpstr>Dia 29 de março 2012</vt:lpstr>
      <vt:lpstr>Diapositivo 46</vt:lpstr>
      <vt:lpstr>Diapositivo 47</vt:lpstr>
      <vt:lpstr>Diapositivo 48</vt:lpstr>
      <vt:lpstr>Diapositivo 49</vt:lpstr>
      <vt:lpstr>Diapositivo 50</vt:lpstr>
      <vt:lpstr>Diapositivo 51</vt:lpstr>
    </vt:vector>
  </TitlesOfParts>
  <Company>GALILEU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Portefólio reflexivo de aprendizagem </dc:title>
  <dc:creator>GALILEU</dc:creator>
  <cp:lastModifiedBy>GALILEU</cp:lastModifiedBy>
  <cp:revision>42</cp:revision>
  <dcterms:created xsi:type="dcterms:W3CDTF">2012-03-22T17:45:10Z</dcterms:created>
  <dcterms:modified xsi:type="dcterms:W3CDTF">2012-03-30T16:41:42Z</dcterms:modified>
</cp:coreProperties>
</file>