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62" r:id="rId3"/>
    <p:sldId id="257" r:id="rId4"/>
    <p:sldId id="284" r:id="rId5"/>
    <p:sldId id="273" r:id="rId6"/>
    <p:sldId id="285" r:id="rId7"/>
    <p:sldId id="283" r:id="rId8"/>
    <p:sldId id="263" r:id="rId9"/>
    <p:sldId id="266" r:id="rId10"/>
    <p:sldId id="267" r:id="rId11"/>
    <p:sldId id="280" r:id="rId12"/>
    <p:sldId id="281" r:id="rId13"/>
    <p:sldId id="282" r:id="rId14"/>
    <p:sldId id="270" r:id="rId15"/>
    <p:sldId id="269" r:id="rId16"/>
    <p:sldId id="271" r:id="rId17"/>
    <p:sldId id="286" r:id="rId18"/>
    <p:sldId id="28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>
        <p:scale>
          <a:sx n="71" d="100"/>
          <a:sy n="71" d="100"/>
        </p:scale>
        <p:origin x="-49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F0997B-E313-4EA2-A8F0-424DDA0D1999}" type="datetimeFigureOut">
              <a:rPr lang="pt-PT" smtClean="0"/>
              <a:pPr/>
              <a:t>25-12-2011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94B8E4-21A6-4942-8026-31CFA963B43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4B8E4-21A6-4942-8026-31CFA963B439}" type="slidenum">
              <a:rPr lang="pt-PT" smtClean="0"/>
              <a:pPr/>
              <a:t>13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12/25/2011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10" name="Rec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12/25/2011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12/25/2011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12/25/2011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12/25/2011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12/25/2011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12/25/2011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12/25/2011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12/25/2011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12/25/2011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12" name="Rec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7C3A134-F1C3-464B-BF47-54DC2DE08F52}" type="datetimeFigureOut">
              <a:rPr lang="en-US" smtClean="0"/>
              <a:pPr/>
              <a:t>12/25/2011</a:t>
            </a:fld>
            <a:endParaRPr lang="en-US" dirty="0"/>
          </a:p>
        </p:txBody>
      </p:sp>
      <p:sp>
        <p:nvSpPr>
          <p:cNvPr id="11" name="Rec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C3A134-F1C3-464B-BF47-54DC2DE08F52}" type="datetimeFigureOut">
              <a:rPr lang="en-US" smtClean="0"/>
              <a:pPr/>
              <a:t>12/25/2011</a:t>
            </a:fld>
            <a:endParaRPr lang="en-US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r"/>
  </p:transition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pt.wikipedia.org/wiki/Tom_Cruise" TargetMode="External"/><Relationship Id="rId13" Type="http://schemas.openxmlformats.org/officeDocument/2006/relationships/hyperlink" Target="http://pt.wikipedia.org/wiki/A_Rainha_dos_Condenados" TargetMode="External"/><Relationship Id="rId18" Type="http://schemas.openxmlformats.org/officeDocument/2006/relationships/hyperlink" Target="http://pt.wikipedia.org/wiki/Marguerite_Moreau" TargetMode="External"/><Relationship Id="rId3" Type="http://schemas.openxmlformats.org/officeDocument/2006/relationships/hyperlink" Target="http://pt.wikipedia.org/wiki/Lestat_de_Lioncourt" TargetMode="External"/><Relationship Id="rId21" Type="http://schemas.openxmlformats.org/officeDocument/2006/relationships/hyperlink" Target="http://pt.wikipedia.org/wiki/Lena_Olin" TargetMode="External"/><Relationship Id="rId7" Type="http://schemas.openxmlformats.org/officeDocument/2006/relationships/hyperlink" Target="http://pt.wikipedia.org/wiki/Interview_with_the_Vampire_(livro)" TargetMode="External"/><Relationship Id="rId12" Type="http://schemas.openxmlformats.org/officeDocument/2006/relationships/hyperlink" Target="http://pt.wikipedia.org/wiki/Christian_Slater" TargetMode="External"/><Relationship Id="rId17" Type="http://schemas.openxmlformats.org/officeDocument/2006/relationships/hyperlink" Target="http://pt.wikipedia.org/wiki/Aaliyah" TargetMode="External"/><Relationship Id="rId2" Type="http://schemas.openxmlformats.org/officeDocument/2006/relationships/hyperlink" Target="http://pt.wikipedia.org/wiki/Anne_Rice" TargetMode="External"/><Relationship Id="rId16" Type="http://schemas.openxmlformats.org/officeDocument/2006/relationships/hyperlink" Target="http://pt.wikipedia.org/wiki/Stuart_Townsend" TargetMode="External"/><Relationship Id="rId20" Type="http://schemas.openxmlformats.org/officeDocument/2006/relationships/hyperlink" Target="http://pt.wikipedia.org/w/index.php?title=Paul_McGann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t.wikipedia.org/wiki/Marius_de_Romanus" TargetMode="External"/><Relationship Id="rId11" Type="http://schemas.openxmlformats.org/officeDocument/2006/relationships/hyperlink" Target="http://pt.wikipedia.org/wiki/Kirsten_Dunst" TargetMode="External"/><Relationship Id="rId5" Type="http://schemas.openxmlformats.org/officeDocument/2006/relationships/hyperlink" Target="http://pt.wikipedia.org/wiki/Armand" TargetMode="External"/><Relationship Id="rId15" Type="http://schemas.openxmlformats.org/officeDocument/2006/relationships/hyperlink" Target="http://pt.wikipedia.org/wiki/Queen_of_the_Damned" TargetMode="External"/><Relationship Id="rId10" Type="http://schemas.openxmlformats.org/officeDocument/2006/relationships/hyperlink" Target="http://pt.wikipedia.org/wiki/Antonio_Banderas" TargetMode="External"/><Relationship Id="rId19" Type="http://schemas.openxmlformats.org/officeDocument/2006/relationships/hyperlink" Target="http://pt.wikipedia.org/wiki/Vincent_P%C3%A9rez" TargetMode="External"/><Relationship Id="rId4" Type="http://schemas.openxmlformats.org/officeDocument/2006/relationships/hyperlink" Target="http://pt.wikipedia.org/wiki/Louis_de_Pointe_du_Lac" TargetMode="External"/><Relationship Id="rId9" Type="http://schemas.openxmlformats.org/officeDocument/2006/relationships/hyperlink" Target="http://pt.wikipedia.org/wiki/Brad_Pitt" TargetMode="External"/><Relationship Id="rId14" Type="http://schemas.openxmlformats.org/officeDocument/2006/relationships/hyperlink" Target="http://pt.wikipedia.org/wiki/O_Vampiro_Lestat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rdasolopes.net/" TargetMode="External"/><Relationship Id="rId2" Type="http://schemas.openxmlformats.org/officeDocument/2006/relationships/hyperlink" Target="http://www.wikipedia.org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pt.wikipedia.org/wiki/Singular" TargetMode="External"/><Relationship Id="rId3" Type="http://schemas.openxmlformats.org/officeDocument/2006/relationships/hyperlink" Target="http://pt.wikipedia.org/wiki/Pintura" TargetMode="External"/><Relationship Id="rId7" Type="http://schemas.openxmlformats.org/officeDocument/2006/relationships/hyperlink" Target="http://pt.wikipedia.org/wiki/Eixo" TargetMode="External"/><Relationship Id="rId12" Type="http://schemas.openxmlformats.org/officeDocument/2006/relationships/hyperlink" Target="http://pt.wikipedia.org/wiki/Plural" TargetMode="External"/><Relationship Id="rId2" Type="http://schemas.openxmlformats.org/officeDocument/2006/relationships/hyperlink" Target="http://pt.wikipedia.org/wiki/Espa%C3%A7o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pt.wikipedia.org/wiki/Filme" TargetMode="External"/><Relationship Id="rId11" Type="http://schemas.openxmlformats.org/officeDocument/2006/relationships/hyperlink" Target="http://pt.wikipedia.org/wiki/Mortalidade_infantil" TargetMode="External"/><Relationship Id="rId5" Type="http://schemas.openxmlformats.org/officeDocument/2006/relationships/hyperlink" Target="http://pt.wikipedia.org/wiki/Din%C3%A2mica" TargetMode="External"/><Relationship Id="rId10" Type="http://schemas.openxmlformats.org/officeDocument/2006/relationships/hyperlink" Target="http://pt.wikipedia.org/wiki/IBGE" TargetMode="External"/><Relationship Id="rId4" Type="http://schemas.openxmlformats.org/officeDocument/2006/relationships/hyperlink" Target="http://pt.wikipedia.org/wiki/Fotografia" TargetMode="External"/><Relationship Id="rId9" Type="http://schemas.openxmlformats.org/officeDocument/2006/relationships/hyperlink" Target="http://pt.wikipedia.org/wiki/Prosa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pensador.uol.com.br/autor/luis_fernando_verissimo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7544" y="1916832"/>
            <a:ext cx="9144000" cy="3714776"/>
          </a:xfrm>
        </p:spPr>
        <p:txBody>
          <a:bodyPr>
            <a:normAutofit/>
          </a:bodyPr>
          <a:lstStyle/>
          <a:p>
            <a:pPr algn="ctr"/>
            <a:r>
              <a:rPr lang="pt-PT" sz="8000" b="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Crónica</a:t>
            </a:r>
            <a:br>
              <a:rPr lang="pt-PT" sz="8000" b="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pt-PT" sz="8000" b="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pt-PT" sz="8000" b="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pt-PT" sz="8000" b="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</a:t>
            </a:r>
            <a:endParaRPr lang="pt-PT" sz="8000" b="0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85918" y="5643578"/>
            <a:ext cx="5786478" cy="470920"/>
          </a:xfrm>
        </p:spPr>
        <p:txBody>
          <a:bodyPr/>
          <a:lstStyle/>
          <a:p>
            <a:r>
              <a:rPr lang="pt-PT" dirty="0" smtClean="0"/>
              <a:t>CLC 5    Cultura, comunicação e média </a:t>
            </a:r>
            <a:endParaRPr lang="pt-PT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0" y="285728"/>
            <a:ext cx="8229600" cy="1643050"/>
          </a:xfrm>
        </p:spPr>
        <p:txBody>
          <a:bodyPr>
            <a:normAutofit fontScale="90000"/>
          </a:bodyPr>
          <a:lstStyle/>
          <a:p>
            <a:r>
              <a:rPr lang="pt-PT" sz="4000" dirty="0" smtClean="0"/>
              <a:t>Uma   pequena  crónica                            Adolescentes na esquina</a:t>
            </a:r>
            <a:br>
              <a:rPr lang="pt-PT" sz="4000" dirty="0" smtClean="0"/>
            </a:br>
            <a:r>
              <a:rPr lang="pt-PT" sz="4000" dirty="0" smtClean="0"/>
              <a:t>                       </a:t>
            </a:r>
            <a:endParaRPr lang="pt-PT" sz="4000" dirty="0"/>
          </a:p>
        </p:txBody>
      </p:sp>
      <p:sp>
        <p:nvSpPr>
          <p:cNvPr id="6" name="Marcador de Posição de Conteúdo 5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t-PT" dirty="0" smtClean="0"/>
              <a:t>Numa manhã de sol fui ao centro de Areia Branca, bairro do município de </a:t>
            </a:r>
            <a:r>
              <a:rPr lang="pt-PT" dirty="0" err="1" smtClean="0"/>
              <a:t>Belford</a:t>
            </a:r>
            <a:r>
              <a:rPr lang="pt-PT" dirty="0" smtClean="0"/>
              <a:t> Roxo onde moro, para comprar remédio. Cruzando a esquina da Rua Ribalta - onde fica um prédio que abriga uma padaria desactivada - um grupo de cinco adolescentes trajando uniformes escolares ouviam num rádio em alto e bom som o </a:t>
            </a:r>
            <a:r>
              <a:rPr lang="pt-PT" dirty="0" err="1" smtClean="0"/>
              <a:t>hit</a:t>
            </a:r>
            <a:r>
              <a:rPr lang="pt-PT" dirty="0" smtClean="0"/>
              <a:t> Parado na Esquina do MC </a:t>
            </a:r>
            <a:r>
              <a:rPr lang="pt-PT" dirty="0" err="1" smtClean="0"/>
              <a:t>Robacena</a:t>
            </a:r>
            <a:r>
              <a:rPr lang="pt-PT" dirty="0" smtClean="0"/>
              <a:t>. O cenário denunciava o óbvio: os meninos estavam matando aula para curtirem o </a:t>
            </a:r>
            <a:r>
              <a:rPr lang="pt-PT" dirty="0" err="1" smtClean="0"/>
              <a:t>funk</a:t>
            </a:r>
            <a:r>
              <a:rPr lang="pt-PT" dirty="0" smtClean="0"/>
              <a:t>.</a:t>
            </a:r>
            <a:br>
              <a:rPr lang="pt-PT" dirty="0" smtClean="0"/>
            </a:br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Entre eles havia um casal de namorados. A moça estava deitada com a cabeça encostada no colo do namorado , que estava sentado na calçada. Os outros três rapazes em pé riam com prazer, liberdade, descomprometimento. O menor deles dançava com uma debochada timidez - de quem tem o prazer em não mostrar tudo que é capaz de fazer. Uma coisa ali me seduzia; o descompromisso, a irreverência, o desafio e a beleza de jovens adolescentes em uma esquina celebrando a vida. O que importa se eu acho o </a:t>
            </a:r>
            <a:r>
              <a:rPr lang="pt-PT" dirty="0" err="1" smtClean="0"/>
              <a:t>funk</a:t>
            </a:r>
            <a:r>
              <a:rPr lang="pt-PT" dirty="0" smtClean="0"/>
              <a:t> uma porcaria? Se eu acho suas letras pobres? Se há pessoas que acham que elas e sua batida induzem adolescentes e crianças à violência, à pedofilia, à prostituição, ao crime e à promiscuidade sexual? O que importa se os adolescentes de hoje estão à mercê das drogas e da falta de limites? Tudo isso se apagava da minha mente. Até mesmo a crise na Educação; o conflito entre educadores e estudantes, entre pais e filhos.</a:t>
            </a:r>
            <a:endParaRPr lang="pt-PT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0" y="1428736"/>
            <a:ext cx="9144000" cy="5429264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pt-PT" sz="8800" dirty="0" smtClean="0">
                <a:solidFill>
                  <a:schemeClr val="tx1"/>
                </a:solidFill>
              </a:rPr>
              <a:t>Actividade </a:t>
            </a:r>
            <a:br>
              <a:rPr lang="pt-PT" sz="8800" dirty="0" smtClean="0">
                <a:solidFill>
                  <a:schemeClr val="tx1"/>
                </a:solidFill>
              </a:rPr>
            </a:br>
            <a:r>
              <a:rPr lang="pt-PT" sz="8800" dirty="0" smtClean="0">
                <a:solidFill>
                  <a:schemeClr val="tx1"/>
                </a:solidFill>
              </a:rPr>
              <a:t>sobre a crónica</a:t>
            </a:r>
            <a:endParaRPr lang="pt-PT" sz="8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Preenchimento de espaços: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PT" sz="1400" dirty="0" smtClean="0"/>
              <a:t>         A principal função da crónica não consiste em informar. O cronista não pretende relatar __________ , mas sim exprimir sentimentos e _______ , comentar e reflectir a partir de um assunto do _________ . A crónica é, por isso, o género jornalístico com mais _________ , pelo que é sempre ________ pelo seu autor. As crónicas transmitem uma visão ___________ da realidade, recorrendo quer  a um tom reflexivo, quer  ao humor, à ironia, ao elogio ou à crítica. </a:t>
            </a:r>
            <a:br>
              <a:rPr lang="pt-PT" sz="1400" dirty="0" smtClean="0"/>
            </a:br>
            <a:r>
              <a:rPr lang="pt-PT" sz="1400" dirty="0" smtClean="0"/>
              <a:t>O registo de língua que predomina na crónica é o ________ e por vezes até o literário, uma vez que o autor se preocupa com a originalidade e _________ do seu discurso, explorando os  segundos  sentidos  das palavras. </a:t>
            </a:r>
            <a:br>
              <a:rPr lang="pt-PT" sz="1400" dirty="0" smtClean="0"/>
            </a:br>
            <a:r>
              <a:rPr lang="pt-PT" sz="1400" dirty="0" smtClean="0"/>
              <a:t>O escritor José Jorge Letria diz que as “crónicas aligeiram os jornais, muitas  vezes  sobre carregados  com  factos”. As crónicas visam levar os leitores a _________ e resumem por vezes uma ________ social. </a:t>
            </a:r>
            <a:br>
              <a:rPr lang="pt-PT" sz="1400" dirty="0" smtClean="0"/>
            </a:br>
            <a:r>
              <a:rPr lang="pt-PT" sz="1400" dirty="0" smtClean="0"/>
              <a:t>A notícia possui características exactamente ,_______ dado ter uma função exclusivamente informativa e usar o registo de língua ________ . Entre estes dois géneros, situa-se a __________ que, apesar de ter um carácter _________ e pretender informar, inclui comentários pessoais do jornalista e outros, notando-se preocupações __________ na linguagem. </a:t>
            </a:r>
            <a:endParaRPr lang="pt-PT" sz="1400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7838" y="1500174"/>
            <a:ext cx="2468880" cy="585791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t-PT" sz="2000" b="1" dirty="0" smtClean="0"/>
              <a:t>   assinada   </a:t>
            </a:r>
          </a:p>
          <a:p>
            <a:pPr>
              <a:buFont typeface="Wingdings" pitchFamily="2" charset="2"/>
              <a:buChar char="Ø"/>
            </a:pPr>
            <a:r>
              <a:rPr lang="pt-PT" sz="2000" b="1" dirty="0" smtClean="0"/>
              <a:t>   corrente    </a:t>
            </a:r>
          </a:p>
          <a:p>
            <a:pPr>
              <a:buFont typeface="Wingdings" pitchFamily="2" charset="2"/>
              <a:buChar char="Ø"/>
            </a:pPr>
            <a:r>
              <a:rPr lang="pt-PT" sz="2000" b="1" dirty="0" smtClean="0"/>
              <a:t>   cuidado   </a:t>
            </a:r>
          </a:p>
          <a:p>
            <a:pPr>
              <a:buFont typeface="Wingdings" pitchFamily="2" charset="2"/>
              <a:buChar char="Ø"/>
            </a:pPr>
            <a:r>
              <a:rPr lang="pt-PT" sz="2000" b="1" dirty="0" smtClean="0"/>
              <a:t>   estilísticas    </a:t>
            </a:r>
          </a:p>
          <a:p>
            <a:pPr>
              <a:buFont typeface="Wingdings" pitchFamily="2" charset="2"/>
              <a:buChar char="Ø"/>
            </a:pPr>
            <a:r>
              <a:rPr lang="pt-PT" sz="2000" b="1" dirty="0" smtClean="0"/>
              <a:t>   expressividade   </a:t>
            </a:r>
          </a:p>
          <a:p>
            <a:pPr>
              <a:buFont typeface="Wingdings" pitchFamily="2" charset="2"/>
              <a:buChar char="Ø"/>
            </a:pPr>
            <a:r>
              <a:rPr lang="pt-PT" sz="2000" b="1" dirty="0" smtClean="0"/>
              <a:t>   factos   </a:t>
            </a:r>
          </a:p>
          <a:p>
            <a:pPr>
              <a:buFont typeface="Wingdings" pitchFamily="2" charset="2"/>
              <a:buChar char="Ø"/>
            </a:pPr>
            <a:r>
              <a:rPr lang="pt-PT" sz="2000" b="1" dirty="0" smtClean="0"/>
              <a:t>   lição    </a:t>
            </a:r>
          </a:p>
          <a:p>
            <a:pPr>
              <a:buFont typeface="Wingdings" pitchFamily="2" charset="2"/>
              <a:buChar char="Ø"/>
            </a:pPr>
            <a:r>
              <a:rPr lang="pt-PT" sz="2000" b="1" dirty="0" smtClean="0"/>
              <a:t>   objectivo    </a:t>
            </a:r>
          </a:p>
          <a:p>
            <a:pPr>
              <a:buFont typeface="Wingdings" pitchFamily="2" charset="2"/>
              <a:buChar char="Ø"/>
            </a:pPr>
            <a:r>
              <a:rPr lang="pt-PT" sz="2000" b="1" dirty="0" smtClean="0"/>
              <a:t>   opiniões  </a:t>
            </a:r>
          </a:p>
          <a:p>
            <a:pPr>
              <a:buFont typeface="Wingdings" pitchFamily="2" charset="2"/>
              <a:buChar char="Ø"/>
            </a:pPr>
            <a:r>
              <a:rPr lang="pt-PT" sz="2000" b="1" dirty="0" smtClean="0"/>
              <a:t>   opostas   </a:t>
            </a:r>
          </a:p>
          <a:p>
            <a:pPr>
              <a:buFont typeface="Wingdings" pitchFamily="2" charset="2"/>
              <a:buChar char="Ø"/>
            </a:pPr>
            <a:r>
              <a:rPr lang="pt-PT" sz="2000" b="1" dirty="0" smtClean="0"/>
              <a:t>   pessoal  </a:t>
            </a:r>
          </a:p>
          <a:p>
            <a:pPr>
              <a:buFont typeface="Wingdings" pitchFamily="2" charset="2"/>
              <a:buChar char="Ø"/>
            </a:pPr>
            <a:r>
              <a:rPr lang="pt-PT" sz="2000" b="1" dirty="0" smtClean="0"/>
              <a:t>   quotidiano  </a:t>
            </a:r>
          </a:p>
          <a:p>
            <a:pPr>
              <a:buFont typeface="Wingdings" pitchFamily="2" charset="2"/>
              <a:buChar char="Ø"/>
            </a:pPr>
            <a:r>
              <a:rPr lang="pt-PT" sz="2000" b="1" dirty="0" smtClean="0"/>
              <a:t>   reflectir   </a:t>
            </a:r>
          </a:p>
          <a:p>
            <a:pPr>
              <a:buFont typeface="Wingdings" pitchFamily="2" charset="2"/>
              <a:buChar char="Ø"/>
            </a:pPr>
            <a:r>
              <a:rPr lang="pt-PT" sz="2000" b="1" dirty="0" smtClean="0"/>
              <a:t>   reportagem  </a:t>
            </a:r>
          </a:p>
          <a:p>
            <a:pPr>
              <a:buFont typeface="Wingdings" pitchFamily="2" charset="2"/>
              <a:buChar char="Ø"/>
            </a:pPr>
            <a:r>
              <a:rPr lang="pt-PT" sz="2000" b="1" dirty="0" smtClean="0"/>
              <a:t>   subjectividade   </a:t>
            </a:r>
            <a:r>
              <a:rPr lang="pt-PT" sz="2000" dirty="0" smtClean="0"/>
              <a:t> </a:t>
            </a:r>
            <a:endParaRPr lang="pt-PT" sz="20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4000" dirty="0" smtClean="0"/>
              <a:t>Crónica</a:t>
            </a:r>
            <a:endParaRPr lang="pt-PT" sz="4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714612" y="1500174"/>
            <a:ext cx="6429388" cy="65722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PT" sz="1600" dirty="0" smtClean="0"/>
              <a:t>        A principal função da crónica não consiste em informar. O cronista não pretende relatar </a:t>
            </a:r>
            <a:r>
              <a:rPr lang="pt-PT" sz="1600" b="1" dirty="0" smtClean="0"/>
              <a:t>factos</a:t>
            </a:r>
            <a:r>
              <a:rPr lang="pt-PT" sz="1600" dirty="0" smtClean="0"/>
              <a:t>, mas sim exprimir sentimentos e </a:t>
            </a:r>
            <a:r>
              <a:rPr lang="pt-PT" sz="1600" b="1" dirty="0" smtClean="0"/>
              <a:t>opiniões</a:t>
            </a:r>
            <a:r>
              <a:rPr lang="pt-PT" sz="1600" dirty="0" smtClean="0"/>
              <a:t>, comentar e reflectir a partir de um assunto do </a:t>
            </a:r>
            <a:r>
              <a:rPr lang="pt-PT" sz="1600" b="1" dirty="0" smtClean="0"/>
              <a:t>quotidiano</a:t>
            </a:r>
            <a:r>
              <a:rPr lang="pt-PT" sz="1600" dirty="0" smtClean="0"/>
              <a:t>. A crónica é, por isso, o género jornalístico com mais </a:t>
            </a:r>
            <a:r>
              <a:rPr lang="pt-PT" sz="1600" b="1" dirty="0" smtClean="0"/>
              <a:t>subjectividade</a:t>
            </a:r>
            <a:r>
              <a:rPr lang="pt-PT" sz="1600" dirty="0" smtClean="0"/>
              <a:t>, pelo que é sempre </a:t>
            </a:r>
            <a:r>
              <a:rPr lang="pt-PT" sz="1600" b="1" dirty="0" smtClean="0"/>
              <a:t>assinada</a:t>
            </a:r>
            <a:r>
              <a:rPr lang="pt-PT" sz="1600" dirty="0" smtClean="0"/>
              <a:t> pelo seu autor. As crónicas transmitem uma visão </a:t>
            </a:r>
            <a:r>
              <a:rPr lang="pt-PT" sz="1600" b="1" dirty="0" smtClean="0"/>
              <a:t>pessoal</a:t>
            </a:r>
            <a:r>
              <a:rPr lang="pt-PT" sz="1600" dirty="0" smtClean="0"/>
              <a:t> da realidade, recorrendo quer a um tom reflexivo, quer ao humor, à ironia, ao elogio ou à crítica. </a:t>
            </a:r>
            <a:br>
              <a:rPr lang="pt-PT" sz="1600" dirty="0" smtClean="0"/>
            </a:br>
            <a:r>
              <a:rPr lang="pt-PT" sz="1600" dirty="0" smtClean="0"/>
              <a:t>O registo de língua que predomina na crónica é o </a:t>
            </a:r>
            <a:r>
              <a:rPr lang="pt-PT" sz="1600" b="1" dirty="0" smtClean="0"/>
              <a:t>cuidado</a:t>
            </a:r>
            <a:r>
              <a:rPr lang="pt-PT" sz="1600" dirty="0" smtClean="0"/>
              <a:t> e por vezes até o literário, uma vez que o autor se preocupa com a originalidade e </a:t>
            </a:r>
            <a:r>
              <a:rPr lang="pt-PT" sz="1600" b="1" dirty="0" smtClean="0"/>
              <a:t>expressividade</a:t>
            </a:r>
            <a:r>
              <a:rPr lang="pt-PT" sz="1600" dirty="0" smtClean="0"/>
              <a:t> do seu discurso, explorando os segundos sentidos das palavras. </a:t>
            </a:r>
            <a:br>
              <a:rPr lang="pt-PT" sz="1600" dirty="0" smtClean="0"/>
            </a:br>
            <a:r>
              <a:rPr lang="pt-PT" sz="1600" dirty="0" smtClean="0"/>
              <a:t>O escritor José Jorge Letria diz que as “crónicas aligeiram os jornais, muitas vezes sobrecarregados com factos”. As crónicas visam levar os leitores a </a:t>
            </a:r>
            <a:r>
              <a:rPr lang="pt-PT" sz="1600" b="1" dirty="0" smtClean="0"/>
              <a:t>reflectir</a:t>
            </a:r>
            <a:r>
              <a:rPr lang="pt-PT" sz="1600" dirty="0" smtClean="0"/>
              <a:t> e resumem por vezes uma </a:t>
            </a:r>
            <a:r>
              <a:rPr lang="pt-PT" sz="1600" b="1" dirty="0" smtClean="0"/>
              <a:t>lição</a:t>
            </a:r>
            <a:r>
              <a:rPr lang="pt-PT" sz="1600" dirty="0" smtClean="0"/>
              <a:t> social. </a:t>
            </a:r>
            <a:br>
              <a:rPr lang="pt-PT" sz="1600" dirty="0" smtClean="0"/>
            </a:br>
            <a:r>
              <a:rPr lang="pt-PT" sz="1600" dirty="0" smtClean="0"/>
              <a:t>A notícia possui características exactamente </a:t>
            </a:r>
            <a:r>
              <a:rPr lang="pt-PT" sz="1600" b="1" dirty="0" smtClean="0"/>
              <a:t>opostas</a:t>
            </a:r>
            <a:r>
              <a:rPr lang="pt-PT" sz="1600" dirty="0" smtClean="0"/>
              <a:t>, dado ter uma função exclusivamente informativa e usar o registo de língua </a:t>
            </a:r>
            <a:r>
              <a:rPr lang="pt-PT" sz="1600" b="1" dirty="0" smtClean="0"/>
              <a:t>corrente</a:t>
            </a:r>
            <a:r>
              <a:rPr lang="pt-PT" sz="1600" dirty="0" smtClean="0"/>
              <a:t>. Entre estes dois géneros, situa-se a </a:t>
            </a:r>
            <a:r>
              <a:rPr lang="pt-PT" sz="1600" b="1" dirty="0" smtClean="0"/>
              <a:t>reportagem</a:t>
            </a:r>
            <a:r>
              <a:rPr lang="pt-PT" sz="1600" dirty="0" smtClean="0"/>
              <a:t> que, apesar de ter um carácter </a:t>
            </a:r>
            <a:r>
              <a:rPr lang="pt-PT" sz="1600" b="1" dirty="0" smtClean="0"/>
              <a:t>objectivo</a:t>
            </a:r>
            <a:r>
              <a:rPr lang="pt-PT" sz="1600" dirty="0" smtClean="0"/>
              <a:t> e pretender informar, inclui comentários pessoais do jornalista e outros, notando-se preocupações </a:t>
            </a:r>
            <a:r>
              <a:rPr lang="pt-PT" sz="1600" b="1" dirty="0" smtClean="0"/>
              <a:t>estilísticas</a:t>
            </a:r>
            <a:r>
              <a:rPr lang="pt-PT" sz="1600" dirty="0" smtClean="0"/>
              <a:t> na linguagem. </a:t>
            </a:r>
            <a:endParaRPr lang="pt-PT" sz="1600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42844" y="1928802"/>
            <a:ext cx="2618212" cy="4357718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pt-PT" b="1" dirty="0" smtClean="0"/>
              <a:t> Preenchimento de espaços:</a:t>
            </a:r>
          </a:p>
          <a:p>
            <a:pPr algn="just">
              <a:buFont typeface="Wingdings" pitchFamily="2" charset="2"/>
              <a:buChar char="Ø"/>
            </a:pPr>
            <a:endParaRPr lang="pt-PT" b="1" dirty="0" smtClean="0"/>
          </a:p>
          <a:p>
            <a:pPr algn="just">
              <a:buFont typeface="Wingdings" pitchFamily="2" charset="2"/>
              <a:buChar char="Ø"/>
            </a:pPr>
            <a:endParaRPr lang="pt-PT" b="1" dirty="0" smtClean="0"/>
          </a:p>
          <a:p>
            <a:pPr algn="just">
              <a:buFont typeface="Wingdings" pitchFamily="2" charset="2"/>
              <a:buChar char="Ø"/>
            </a:pPr>
            <a:endParaRPr lang="pt-PT" b="1" dirty="0" smtClean="0"/>
          </a:p>
          <a:p>
            <a:pPr algn="just">
              <a:buFont typeface="Wingdings" pitchFamily="2" charset="2"/>
              <a:buChar char="Ø"/>
            </a:pPr>
            <a:r>
              <a:rPr lang="pt-PT" b="1" dirty="0" smtClean="0"/>
              <a:t>   assinada   </a:t>
            </a:r>
          </a:p>
          <a:p>
            <a:pPr>
              <a:buFont typeface="Wingdings" pitchFamily="2" charset="2"/>
              <a:buChar char="Ø"/>
            </a:pPr>
            <a:r>
              <a:rPr lang="pt-PT" b="1" dirty="0" smtClean="0"/>
              <a:t>   corrente    </a:t>
            </a:r>
          </a:p>
          <a:p>
            <a:pPr>
              <a:buFont typeface="Wingdings" pitchFamily="2" charset="2"/>
              <a:buChar char="Ø"/>
            </a:pPr>
            <a:r>
              <a:rPr lang="pt-PT" b="1" dirty="0" smtClean="0"/>
              <a:t>   cuidado   </a:t>
            </a:r>
          </a:p>
          <a:p>
            <a:pPr>
              <a:buFont typeface="Wingdings" pitchFamily="2" charset="2"/>
              <a:buChar char="Ø"/>
            </a:pPr>
            <a:r>
              <a:rPr lang="pt-PT" b="1" dirty="0" smtClean="0"/>
              <a:t>   estilísticas    </a:t>
            </a:r>
          </a:p>
          <a:p>
            <a:pPr>
              <a:buFont typeface="Wingdings" pitchFamily="2" charset="2"/>
              <a:buChar char="Ø"/>
            </a:pPr>
            <a:r>
              <a:rPr lang="pt-PT" b="1" dirty="0" smtClean="0"/>
              <a:t>   expressividade   </a:t>
            </a:r>
          </a:p>
          <a:p>
            <a:pPr>
              <a:buFont typeface="Wingdings" pitchFamily="2" charset="2"/>
              <a:buChar char="Ø"/>
            </a:pPr>
            <a:r>
              <a:rPr lang="pt-PT" b="1" dirty="0" smtClean="0"/>
              <a:t>   factos   </a:t>
            </a:r>
          </a:p>
          <a:p>
            <a:pPr>
              <a:buFont typeface="Wingdings" pitchFamily="2" charset="2"/>
              <a:buChar char="Ø"/>
            </a:pPr>
            <a:r>
              <a:rPr lang="pt-PT" b="1" dirty="0" smtClean="0"/>
              <a:t>   lição    </a:t>
            </a:r>
          </a:p>
          <a:p>
            <a:pPr>
              <a:buFont typeface="Wingdings" pitchFamily="2" charset="2"/>
              <a:buChar char="Ø"/>
            </a:pPr>
            <a:r>
              <a:rPr lang="pt-PT" b="1" dirty="0" smtClean="0"/>
              <a:t>   objectivo    </a:t>
            </a:r>
          </a:p>
          <a:p>
            <a:pPr>
              <a:buFont typeface="Wingdings" pitchFamily="2" charset="2"/>
              <a:buChar char="Ø"/>
            </a:pPr>
            <a:r>
              <a:rPr lang="pt-PT" b="1" dirty="0" smtClean="0"/>
              <a:t>   opiniões  </a:t>
            </a:r>
          </a:p>
          <a:p>
            <a:pPr>
              <a:buFont typeface="Wingdings" pitchFamily="2" charset="2"/>
              <a:buChar char="Ø"/>
            </a:pPr>
            <a:r>
              <a:rPr lang="pt-PT" b="1" dirty="0" smtClean="0"/>
              <a:t>   opostas   </a:t>
            </a:r>
          </a:p>
          <a:p>
            <a:pPr>
              <a:buFont typeface="Wingdings" pitchFamily="2" charset="2"/>
              <a:buChar char="Ø"/>
            </a:pPr>
            <a:r>
              <a:rPr lang="pt-PT" b="1" dirty="0" smtClean="0"/>
              <a:t>   pessoal  </a:t>
            </a:r>
          </a:p>
          <a:p>
            <a:pPr>
              <a:buFont typeface="Wingdings" pitchFamily="2" charset="2"/>
              <a:buChar char="Ø"/>
            </a:pPr>
            <a:r>
              <a:rPr lang="pt-PT" b="1" dirty="0" smtClean="0"/>
              <a:t>   quotidiano  </a:t>
            </a:r>
          </a:p>
          <a:p>
            <a:pPr>
              <a:buFont typeface="Wingdings" pitchFamily="2" charset="2"/>
              <a:buChar char="Ø"/>
            </a:pPr>
            <a:r>
              <a:rPr lang="pt-PT" b="1" dirty="0" smtClean="0"/>
              <a:t>   reflectir   </a:t>
            </a:r>
          </a:p>
          <a:p>
            <a:pPr>
              <a:buFont typeface="Wingdings" pitchFamily="2" charset="2"/>
              <a:buChar char="Ø"/>
            </a:pPr>
            <a:r>
              <a:rPr lang="pt-PT" b="1" dirty="0" smtClean="0"/>
              <a:t>   reportagem  </a:t>
            </a:r>
          </a:p>
          <a:p>
            <a:pPr>
              <a:buFont typeface="Wingdings" pitchFamily="2" charset="2"/>
              <a:buChar char="Ø"/>
            </a:pPr>
            <a:r>
              <a:rPr lang="pt-PT" b="1" dirty="0" smtClean="0"/>
              <a:t>   subjectividade   </a:t>
            </a:r>
            <a:endParaRPr lang="pt-PT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Curiosidade da crónica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pt-PT" sz="4800" dirty="0" smtClean="0">
                <a:solidFill>
                  <a:schemeClr val="accent4">
                    <a:lumMod val="75000"/>
                  </a:schemeClr>
                </a:solidFill>
              </a:rPr>
              <a:t>Sabiam que :</a:t>
            </a:r>
          </a:p>
          <a:p>
            <a:pPr>
              <a:buFont typeface="Wingdings" pitchFamily="2" charset="2"/>
              <a:buChar char="v"/>
            </a:pPr>
            <a:endParaRPr lang="pt-PT" sz="48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pt-PT" sz="400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pt-PT" sz="4000" dirty="0" smtClean="0"/>
              <a:t>existem vastas variedades de crónicas como as mais estranhas possíveis, exemplo:</a:t>
            </a:r>
            <a:endParaRPr lang="pt-PT" sz="40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0" y="214290"/>
            <a:ext cx="8229600" cy="1252728"/>
          </a:xfrm>
        </p:spPr>
        <p:txBody>
          <a:bodyPr/>
          <a:lstStyle/>
          <a:p>
            <a:r>
              <a:rPr lang="pt-PT" dirty="0" smtClean="0"/>
              <a:t>Crónicas Vampíricas</a:t>
            </a:r>
            <a:endParaRPr lang="pt-PT" dirty="0"/>
          </a:p>
        </p:txBody>
      </p:sp>
      <p:sp>
        <p:nvSpPr>
          <p:cNvPr id="7" name="Marcador de Posição de Conteúdo 6"/>
          <p:cNvSpPr>
            <a:spLocks noGrp="1"/>
          </p:cNvSpPr>
          <p:nvPr>
            <p:ph idx="1"/>
          </p:nvPr>
        </p:nvSpPr>
        <p:spPr>
          <a:xfrm>
            <a:off x="285720" y="1714488"/>
            <a:ext cx="8229600" cy="4625609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pt-PT" b="1" dirty="0" smtClean="0"/>
              <a:t>Crónicas </a:t>
            </a:r>
            <a:r>
              <a:rPr lang="pt-PT" b="1" dirty="0" err="1" smtClean="0"/>
              <a:t>Vampirescas</a:t>
            </a:r>
            <a:r>
              <a:rPr lang="pt-PT" dirty="0" smtClean="0"/>
              <a:t> é o nome dado a um conjunto de obras da escritora </a:t>
            </a:r>
            <a:r>
              <a:rPr lang="pt-PT" dirty="0" err="1" smtClean="0">
                <a:hlinkClick r:id="rId2" action="ppaction://hlinkfile" tooltip="Anne Rice"/>
              </a:rPr>
              <a:t>Anne</a:t>
            </a:r>
            <a:r>
              <a:rPr lang="pt-PT" dirty="0" smtClean="0">
                <a:hlinkClick r:id="rId2" action="ppaction://hlinkfile" tooltip="Anne Rice"/>
              </a:rPr>
              <a:t> Rice</a:t>
            </a:r>
            <a:r>
              <a:rPr lang="pt-PT" dirty="0" smtClean="0"/>
              <a:t>, que narra a história dos vampiros </a:t>
            </a:r>
            <a:r>
              <a:rPr lang="pt-PT" dirty="0" err="1" smtClean="0">
                <a:hlinkClick r:id="rId3" action="ppaction://hlinkfile" tooltip="Lestat de Lioncourt"/>
              </a:rPr>
              <a:t>Lestat</a:t>
            </a:r>
            <a:r>
              <a:rPr lang="pt-PT" dirty="0" smtClean="0">
                <a:hlinkClick r:id="rId3" action="ppaction://hlinkfile" tooltip="Lestat de Lioncourt"/>
              </a:rPr>
              <a:t> de </a:t>
            </a:r>
            <a:r>
              <a:rPr lang="pt-PT" dirty="0" err="1" smtClean="0">
                <a:hlinkClick r:id="rId3" action="ppaction://hlinkfile" tooltip="Lestat de Lioncourt"/>
              </a:rPr>
              <a:t>Lioncourt</a:t>
            </a:r>
            <a:r>
              <a:rPr lang="pt-PT" dirty="0" smtClean="0"/>
              <a:t>, </a:t>
            </a:r>
            <a:r>
              <a:rPr lang="pt-PT" dirty="0" err="1" smtClean="0">
                <a:hlinkClick r:id="rId4" action="ppaction://hlinkfile" tooltip="Louis de Pointe du Lac"/>
              </a:rPr>
              <a:t>Louis</a:t>
            </a:r>
            <a:r>
              <a:rPr lang="pt-PT" dirty="0" smtClean="0">
                <a:hlinkClick r:id="rId4" action="ppaction://hlinkfile" tooltip="Louis de Pointe du Lac"/>
              </a:rPr>
              <a:t> de </a:t>
            </a:r>
            <a:r>
              <a:rPr lang="pt-PT" dirty="0" err="1" smtClean="0">
                <a:hlinkClick r:id="rId4" action="ppaction://hlinkfile" tooltip="Louis de Pointe du Lac"/>
              </a:rPr>
              <a:t>Pointe</a:t>
            </a:r>
            <a:r>
              <a:rPr lang="pt-PT" dirty="0" smtClean="0">
                <a:hlinkClick r:id="rId4" action="ppaction://hlinkfile" tooltip="Louis de Pointe du Lac"/>
              </a:rPr>
              <a:t> </a:t>
            </a:r>
            <a:r>
              <a:rPr lang="pt-PT" dirty="0" err="1" smtClean="0">
                <a:hlinkClick r:id="rId4" action="ppaction://hlinkfile" tooltip="Louis de Pointe du Lac"/>
              </a:rPr>
              <a:t>du</a:t>
            </a:r>
            <a:r>
              <a:rPr lang="pt-PT" dirty="0" smtClean="0">
                <a:hlinkClick r:id="rId4" action="ppaction://hlinkfile" tooltip="Louis de Pointe du Lac"/>
              </a:rPr>
              <a:t> </a:t>
            </a:r>
            <a:r>
              <a:rPr lang="pt-PT" dirty="0" err="1" smtClean="0">
                <a:hlinkClick r:id="rId4" action="ppaction://hlinkfile" tooltip="Louis de Pointe du Lac"/>
              </a:rPr>
              <a:t>Lac</a:t>
            </a:r>
            <a:r>
              <a:rPr lang="pt-PT" dirty="0" smtClean="0"/>
              <a:t>, </a:t>
            </a:r>
            <a:r>
              <a:rPr lang="pt-PT" dirty="0" err="1" smtClean="0">
                <a:hlinkClick r:id="rId5" action="ppaction://hlinkfile" tooltip="Armand"/>
              </a:rPr>
              <a:t>Armand</a:t>
            </a:r>
            <a:r>
              <a:rPr lang="pt-PT" dirty="0" smtClean="0"/>
              <a:t>, </a:t>
            </a:r>
            <a:r>
              <a:rPr lang="pt-PT" dirty="0" err="1" smtClean="0">
                <a:hlinkClick r:id="rId6" action="ppaction://hlinkfile" tooltip="Marius de Romanus"/>
              </a:rPr>
              <a:t>Marius</a:t>
            </a:r>
            <a:r>
              <a:rPr lang="pt-PT" dirty="0" smtClean="0">
                <a:hlinkClick r:id="rId6" action="ppaction://hlinkfile" tooltip="Marius de Romanus"/>
              </a:rPr>
              <a:t> de </a:t>
            </a:r>
            <a:r>
              <a:rPr lang="pt-PT" dirty="0" err="1" smtClean="0">
                <a:hlinkClick r:id="rId6" action="ppaction://hlinkfile" tooltip="Marius de Romanus"/>
              </a:rPr>
              <a:t>Romanus</a:t>
            </a:r>
            <a:r>
              <a:rPr lang="pt-PT" dirty="0" smtClean="0"/>
              <a:t>, entre outros.</a:t>
            </a:r>
          </a:p>
          <a:p>
            <a:pPr>
              <a:buFont typeface="Wingdings" pitchFamily="2" charset="2"/>
              <a:buChar char="v"/>
            </a:pPr>
            <a:r>
              <a:rPr lang="pt-PT" dirty="0" smtClean="0"/>
              <a:t>O primeiro volume das crónicas </a:t>
            </a:r>
            <a:r>
              <a:rPr lang="pt-PT" dirty="0" err="1" smtClean="0"/>
              <a:t>vampirescas</a:t>
            </a:r>
            <a:r>
              <a:rPr lang="pt-PT" dirty="0" smtClean="0"/>
              <a:t> foi </a:t>
            </a:r>
            <a:r>
              <a:rPr lang="pt-PT" dirty="0" smtClean="0">
                <a:hlinkClick r:id="rId7" action="ppaction://hlinkfile" tooltip="Interview with the Vampire (livro)"/>
              </a:rPr>
              <a:t>Entrevista com o Vampiro</a:t>
            </a:r>
            <a:r>
              <a:rPr lang="pt-PT" dirty="0" smtClean="0"/>
              <a:t>, que em 1994 chegou aos cinemas, com </a:t>
            </a:r>
            <a:r>
              <a:rPr lang="pt-PT" dirty="0" smtClean="0">
                <a:hlinkClick r:id="rId8" action="ppaction://hlinkfile" tooltip="Tom Cruise"/>
              </a:rPr>
              <a:t>Tom </a:t>
            </a:r>
            <a:r>
              <a:rPr lang="pt-PT" dirty="0" err="1" smtClean="0">
                <a:hlinkClick r:id="rId8" action="ppaction://hlinkfile" tooltip="Tom Cruise"/>
              </a:rPr>
              <a:t>Cruise</a:t>
            </a:r>
            <a:r>
              <a:rPr lang="pt-PT" dirty="0" smtClean="0"/>
              <a:t> interpretando </a:t>
            </a:r>
            <a:r>
              <a:rPr lang="pt-PT" dirty="0" err="1" smtClean="0">
                <a:hlinkClick r:id="rId3" action="ppaction://hlinkfile" tooltip="Lestat de Lioncourt"/>
              </a:rPr>
              <a:t>Lestat</a:t>
            </a:r>
            <a:r>
              <a:rPr lang="pt-PT" dirty="0" smtClean="0">
                <a:hlinkClick r:id="rId3" action="ppaction://hlinkfile" tooltip="Lestat de Lioncourt"/>
              </a:rPr>
              <a:t> de </a:t>
            </a:r>
            <a:r>
              <a:rPr lang="pt-PT" dirty="0" err="1" smtClean="0">
                <a:hlinkClick r:id="rId3" action="ppaction://hlinkfile" tooltip="Lestat de Lioncourt"/>
              </a:rPr>
              <a:t>Lioncourt</a:t>
            </a:r>
            <a:r>
              <a:rPr lang="pt-PT" dirty="0" smtClean="0"/>
              <a:t>, </a:t>
            </a:r>
            <a:r>
              <a:rPr lang="pt-PT" dirty="0" err="1" smtClean="0">
                <a:hlinkClick r:id="rId9" action="ppaction://hlinkfile" tooltip="Brad Pitt"/>
              </a:rPr>
              <a:t>Brad</a:t>
            </a:r>
            <a:r>
              <a:rPr lang="pt-PT" dirty="0" smtClean="0">
                <a:hlinkClick r:id="rId9" action="ppaction://hlinkfile" tooltip="Brad Pitt"/>
              </a:rPr>
              <a:t> </a:t>
            </a:r>
            <a:r>
              <a:rPr lang="pt-PT" dirty="0" err="1" smtClean="0">
                <a:hlinkClick r:id="rId9" action="ppaction://hlinkfile" tooltip="Brad Pitt"/>
              </a:rPr>
              <a:t>Pitt</a:t>
            </a:r>
            <a:r>
              <a:rPr lang="pt-PT" dirty="0" smtClean="0"/>
              <a:t> como </a:t>
            </a:r>
            <a:r>
              <a:rPr lang="pt-PT" dirty="0" err="1" smtClean="0"/>
              <a:t>Louis</a:t>
            </a:r>
            <a:r>
              <a:rPr lang="pt-PT" dirty="0" smtClean="0"/>
              <a:t> de </a:t>
            </a:r>
            <a:r>
              <a:rPr lang="pt-PT" dirty="0" err="1" smtClean="0"/>
              <a:t>Pointe</a:t>
            </a:r>
            <a:r>
              <a:rPr lang="pt-PT" dirty="0" smtClean="0"/>
              <a:t> </a:t>
            </a:r>
            <a:r>
              <a:rPr lang="pt-PT" dirty="0" err="1" smtClean="0"/>
              <a:t>du</a:t>
            </a:r>
            <a:r>
              <a:rPr lang="pt-PT" dirty="0" smtClean="0"/>
              <a:t> </a:t>
            </a:r>
            <a:r>
              <a:rPr lang="pt-PT" dirty="0" err="1" smtClean="0"/>
              <a:t>Lac</a:t>
            </a:r>
            <a:r>
              <a:rPr lang="pt-PT" dirty="0" smtClean="0"/>
              <a:t>, </a:t>
            </a:r>
            <a:r>
              <a:rPr lang="pt-PT" dirty="0" err="1" smtClean="0">
                <a:hlinkClick r:id="rId10" action="ppaction://hlinkfile" tooltip="Antonio Banderas"/>
              </a:rPr>
              <a:t>Antonio</a:t>
            </a:r>
            <a:r>
              <a:rPr lang="pt-PT" dirty="0" smtClean="0">
                <a:hlinkClick r:id="rId10" action="ppaction://hlinkfile" tooltip="Antonio Banderas"/>
              </a:rPr>
              <a:t> </a:t>
            </a:r>
            <a:r>
              <a:rPr lang="pt-PT" dirty="0" err="1" smtClean="0">
                <a:hlinkClick r:id="rId10" action="ppaction://hlinkfile" tooltip="Antonio Banderas"/>
              </a:rPr>
              <a:t>Banderas</a:t>
            </a:r>
            <a:r>
              <a:rPr lang="pt-PT" dirty="0" smtClean="0"/>
              <a:t> como </a:t>
            </a:r>
            <a:r>
              <a:rPr lang="pt-PT" dirty="0" err="1" smtClean="0">
                <a:hlinkClick r:id="rId5" action="ppaction://hlinkfile" tooltip="Armand"/>
              </a:rPr>
              <a:t>Armand</a:t>
            </a:r>
            <a:r>
              <a:rPr lang="pt-PT" dirty="0" smtClean="0"/>
              <a:t>, </a:t>
            </a:r>
            <a:r>
              <a:rPr lang="pt-PT" dirty="0" err="1" smtClean="0">
                <a:hlinkClick r:id="rId11" action="ppaction://hlinkfile" tooltip="Kirsten Dunst"/>
              </a:rPr>
              <a:t>Kirsten</a:t>
            </a:r>
            <a:r>
              <a:rPr lang="pt-PT" dirty="0" smtClean="0">
                <a:hlinkClick r:id="rId11" action="ppaction://hlinkfile" tooltip="Kirsten Dunst"/>
              </a:rPr>
              <a:t> </a:t>
            </a:r>
            <a:r>
              <a:rPr lang="pt-PT" dirty="0" err="1" smtClean="0">
                <a:hlinkClick r:id="rId11" action="ppaction://hlinkfile" tooltip="Kirsten Dunst"/>
              </a:rPr>
              <a:t>Dunst</a:t>
            </a:r>
            <a:r>
              <a:rPr lang="pt-PT" dirty="0" smtClean="0"/>
              <a:t> como </a:t>
            </a:r>
            <a:r>
              <a:rPr lang="pt-PT" dirty="0" err="1" smtClean="0"/>
              <a:t>Claudia</a:t>
            </a:r>
            <a:r>
              <a:rPr lang="pt-PT" dirty="0" smtClean="0"/>
              <a:t> e </a:t>
            </a:r>
            <a:r>
              <a:rPr lang="pt-PT" dirty="0" err="1" smtClean="0">
                <a:hlinkClick r:id="rId12" action="ppaction://hlinkfile" tooltip="Christian Slater"/>
              </a:rPr>
              <a:t>Christian</a:t>
            </a:r>
            <a:r>
              <a:rPr lang="pt-PT" dirty="0" smtClean="0">
                <a:hlinkClick r:id="rId12" action="ppaction://hlinkfile" tooltip="Christian Slater"/>
              </a:rPr>
              <a:t> </a:t>
            </a:r>
            <a:r>
              <a:rPr lang="pt-PT" dirty="0" err="1" smtClean="0">
                <a:hlinkClick r:id="rId12" action="ppaction://hlinkfile" tooltip="Christian Slater"/>
              </a:rPr>
              <a:t>Slater</a:t>
            </a:r>
            <a:r>
              <a:rPr lang="pt-PT" dirty="0" smtClean="0"/>
              <a:t> como Daniel </a:t>
            </a:r>
            <a:r>
              <a:rPr lang="pt-PT" dirty="0" err="1" smtClean="0"/>
              <a:t>Molloy</a:t>
            </a:r>
            <a:r>
              <a:rPr lang="pt-PT" dirty="0" smtClean="0"/>
              <a:t>, o repórter. </a:t>
            </a:r>
            <a:r>
              <a:rPr lang="pt-PT" i="1" dirty="0" smtClean="0"/>
              <a:t>Entrevista com o Vampiro</a:t>
            </a:r>
            <a:r>
              <a:rPr lang="pt-PT" dirty="0" smtClean="0"/>
              <a:t> narra a história do vampiro </a:t>
            </a:r>
            <a:r>
              <a:rPr lang="pt-PT" dirty="0" err="1" smtClean="0"/>
              <a:t>Louis</a:t>
            </a:r>
            <a:r>
              <a:rPr lang="pt-PT" dirty="0" smtClean="0"/>
              <a:t>, que a está contando ao repórter Daniel.</a:t>
            </a:r>
          </a:p>
          <a:p>
            <a:pPr>
              <a:buFont typeface="Wingdings" pitchFamily="2" charset="2"/>
              <a:buChar char="v"/>
            </a:pPr>
            <a:r>
              <a:rPr lang="pt-PT" dirty="0" smtClean="0"/>
              <a:t>O volume seguinte narra a história do vampiro </a:t>
            </a:r>
            <a:r>
              <a:rPr lang="pt-PT" dirty="0" err="1" smtClean="0"/>
              <a:t>Lestat</a:t>
            </a:r>
            <a:r>
              <a:rPr lang="pt-PT" dirty="0" smtClean="0"/>
              <a:t>, que dá o nome ao livro. </a:t>
            </a:r>
            <a:r>
              <a:rPr lang="pt-PT" dirty="0" smtClean="0">
                <a:hlinkClick r:id="rId13" action="ppaction://hlinkfile" tooltip="A Rainha dos Condenados"/>
              </a:rPr>
              <a:t>A Rainha dos Condenados</a:t>
            </a:r>
            <a:r>
              <a:rPr lang="pt-PT" dirty="0" smtClean="0"/>
              <a:t>, terceiro volume, começa onde </a:t>
            </a:r>
            <a:r>
              <a:rPr lang="pt-PT" dirty="0" smtClean="0">
                <a:hlinkClick r:id="rId14" action="ppaction://hlinkfile" tooltip="O Vampiro Lestat"/>
              </a:rPr>
              <a:t>O Vampiro </a:t>
            </a:r>
            <a:r>
              <a:rPr lang="pt-PT" dirty="0" err="1" smtClean="0">
                <a:hlinkClick r:id="rId14" action="ppaction://hlinkfile" tooltip="O Vampiro Lestat"/>
              </a:rPr>
              <a:t>Lestat</a:t>
            </a:r>
            <a:r>
              <a:rPr lang="pt-PT" dirty="0" smtClean="0"/>
              <a:t> termina, dando sequência à história de </a:t>
            </a:r>
            <a:r>
              <a:rPr lang="pt-PT" dirty="0" err="1" smtClean="0"/>
              <a:t>Akasha</a:t>
            </a:r>
            <a:r>
              <a:rPr lang="pt-PT" dirty="0" smtClean="0"/>
              <a:t>.</a:t>
            </a:r>
          </a:p>
          <a:p>
            <a:pPr>
              <a:buFont typeface="Wingdings" pitchFamily="2" charset="2"/>
              <a:buChar char="v"/>
            </a:pPr>
            <a:r>
              <a:rPr lang="pt-PT" i="1" dirty="0" smtClean="0"/>
              <a:t>O Vampiro </a:t>
            </a:r>
            <a:r>
              <a:rPr lang="pt-PT" i="1" dirty="0" err="1" smtClean="0"/>
              <a:t>Lestat</a:t>
            </a:r>
            <a:r>
              <a:rPr lang="pt-PT" dirty="0" smtClean="0"/>
              <a:t> e </a:t>
            </a:r>
            <a:r>
              <a:rPr lang="pt-PT" i="1" dirty="0" smtClean="0"/>
              <a:t>A Rainha dos Condenados</a:t>
            </a:r>
            <a:r>
              <a:rPr lang="pt-PT" dirty="0" smtClean="0"/>
              <a:t> foram filmados juntos, dando origem ao filme </a:t>
            </a:r>
            <a:r>
              <a:rPr lang="pt-PT" dirty="0" smtClean="0">
                <a:hlinkClick r:id="rId15" action="ppaction://hlinkfile" tooltip="Queen of the Damned"/>
              </a:rPr>
              <a:t>A Rainha dos Condenados</a:t>
            </a:r>
            <a:r>
              <a:rPr lang="pt-PT" dirty="0" smtClean="0"/>
              <a:t> em 2002. Nesse filme </a:t>
            </a:r>
            <a:r>
              <a:rPr lang="pt-PT" dirty="0" err="1" smtClean="0"/>
              <a:t>Lestat</a:t>
            </a:r>
            <a:r>
              <a:rPr lang="pt-PT" dirty="0" smtClean="0"/>
              <a:t> é interpretado por </a:t>
            </a:r>
            <a:r>
              <a:rPr lang="pt-PT" dirty="0" err="1" smtClean="0">
                <a:hlinkClick r:id="rId16" action="ppaction://hlinkfile" tooltip="Stuart Townsend"/>
              </a:rPr>
              <a:t>Stuart</a:t>
            </a:r>
            <a:r>
              <a:rPr lang="pt-PT" dirty="0" smtClean="0">
                <a:hlinkClick r:id="rId16" action="ppaction://hlinkfile" tooltip="Stuart Townsend"/>
              </a:rPr>
              <a:t> </a:t>
            </a:r>
            <a:r>
              <a:rPr lang="pt-PT" dirty="0" err="1" smtClean="0">
                <a:hlinkClick r:id="rId16" action="ppaction://hlinkfile" tooltip="Stuart Townsend"/>
              </a:rPr>
              <a:t>Townsend</a:t>
            </a:r>
            <a:r>
              <a:rPr lang="pt-PT" dirty="0" smtClean="0"/>
              <a:t>. O elenco ainda conta com: </a:t>
            </a:r>
            <a:r>
              <a:rPr lang="pt-PT" dirty="0" err="1" smtClean="0">
                <a:hlinkClick r:id="rId17" action="ppaction://hlinkfile" tooltip="Aaliyah"/>
              </a:rPr>
              <a:t>Aaliyah</a:t>
            </a:r>
            <a:r>
              <a:rPr lang="pt-PT" dirty="0" smtClean="0"/>
              <a:t> como </a:t>
            </a:r>
            <a:r>
              <a:rPr lang="pt-PT" dirty="0" err="1" smtClean="0"/>
              <a:t>Akasha</a:t>
            </a:r>
            <a:r>
              <a:rPr lang="pt-PT" dirty="0" smtClean="0"/>
              <a:t>, </a:t>
            </a:r>
            <a:r>
              <a:rPr lang="pt-PT" dirty="0" err="1" smtClean="0">
                <a:hlinkClick r:id="rId18" action="ppaction://hlinkfile" tooltip="Marguerite Moreau"/>
              </a:rPr>
              <a:t>Marguerite</a:t>
            </a:r>
            <a:r>
              <a:rPr lang="pt-PT" dirty="0" smtClean="0">
                <a:hlinkClick r:id="rId18" action="ppaction://hlinkfile" tooltip="Marguerite Moreau"/>
              </a:rPr>
              <a:t> </a:t>
            </a:r>
            <a:r>
              <a:rPr lang="pt-PT" dirty="0" err="1" smtClean="0">
                <a:hlinkClick r:id="rId18" action="ppaction://hlinkfile" tooltip="Marguerite Moreau"/>
              </a:rPr>
              <a:t>Moreau</a:t>
            </a:r>
            <a:r>
              <a:rPr lang="pt-PT" dirty="0" smtClean="0"/>
              <a:t> como </a:t>
            </a:r>
            <a:r>
              <a:rPr lang="pt-PT" dirty="0" err="1" smtClean="0"/>
              <a:t>Jesse</a:t>
            </a:r>
            <a:r>
              <a:rPr lang="pt-PT" dirty="0" smtClean="0"/>
              <a:t>, </a:t>
            </a:r>
            <a:r>
              <a:rPr lang="pt-PT" dirty="0" err="1" smtClean="0">
                <a:hlinkClick r:id="rId19" action="ppaction://hlinkfile" tooltip="Vincent Pérez"/>
              </a:rPr>
              <a:t>Vincent</a:t>
            </a:r>
            <a:r>
              <a:rPr lang="pt-PT" dirty="0" smtClean="0">
                <a:hlinkClick r:id="rId19" action="ppaction://hlinkfile" tooltip="Vincent Pérez"/>
              </a:rPr>
              <a:t> </a:t>
            </a:r>
            <a:r>
              <a:rPr lang="pt-PT" dirty="0" err="1" smtClean="0">
                <a:hlinkClick r:id="rId19" action="ppaction://hlinkfile" tooltip="Vincent Pérez"/>
              </a:rPr>
              <a:t>Pérez</a:t>
            </a:r>
            <a:r>
              <a:rPr lang="pt-PT" dirty="0" smtClean="0"/>
              <a:t> como </a:t>
            </a:r>
            <a:r>
              <a:rPr lang="pt-PT" dirty="0" err="1" smtClean="0">
                <a:hlinkClick r:id="rId6" action="ppaction://hlinkfile" tooltip="Marius de Romanus"/>
              </a:rPr>
              <a:t>Marius</a:t>
            </a:r>
            <a:r>
              <a:rPr lang="pt-PT" dirty="0" smtClean="0">
                <a:hlinkClick r:id="rId6" action="ppaction://hlinkfile" tooltip="Marius de Romanus"/>
              </a:rPr>
              <a:t> de </a:t>
            </a:r>
            <a:r>
              <a:rPr lang="pt-PT" dirty="0" err="1" smtClean="0">
                <a:hlinkClick r:id="rId6" action="ppaction://hlinkfile" tooltip="Marius de Romanus"/>
              </a:rPr>
              <a:t>Romanus</a:t>
            </a:r>
            <a:r>
              <a:rPr lang="pt-PT" dirty="0" smtClean="0"/>
              <a:t>, </a:t>
            </a:r>
            <a:r>
              <a:rPr lang="pt-PT" dirty="0" smtClean="0">
                <a:hlinkClick r:id="rId20" action="ppaction://hlinkfile" tooltip="Paul McGann (página não existe)"/>
              </a:rPr>
              <a:t>Paul </a:t>
            </a:r>
            <a:r>
              <a:rPr lang="pt-PT" dirty="0" err="1" smtClean="0">
                <a:hlinkClick r:id="rId20" action="ppaction://hlinkfile" tooltip="Paul McGann (página não existe)"/>
              </a:rPr>
              <a:t>McGann</a:t>
            </a:r>
            <a:r>
              <a:rPr lang="pt-PT" dirty="0" smtClean="0"/>
              <a:t> como David </a:t>
            </a:r>
            <a:r>
              <a:rPr lang="pt-PT" dirty="0" err="1" smtClean="0"/>
              <a:t>Talbot</a:t>
            </a:r>
            <a:r>
              <a:rPr lang="pt-PT" dirty="0" smtClean="0"/>
              <a:t> e </a:t>
            </a:r>
            <a:r>
              <a:rPr lang="pt-PT" dirty="0" smtClean="0">
                <a:hlinkClick r:id="rId21" action="ppaction://hlinkfile" tooltip="Lena Olin"/>
              </a:rPr>
              <a:t>Lena </a:t>
            </a:r>
            <a:r>
              <a:rPr lang="pt-PT" dirty="0" err="1" smtClean="0">
                <a:hlinkClick r:id="rId21" action="ppaction://hlinkfile" tooltip="Lena Olin"/>
              </a:rPr>
              <a:t>Olin</a:t>
            </a:r>
            <a:r>
              <a:rPr lang="pt-PT" dirty="0" smtClean="0"/>
              <a:t> como </a:t>
            </a:r>
            <a:r>
              <a:rPr lang="pt-PT" dirty="0" err="1" smtClean="0"/>
              <a:t>Maharet</a:t>
            </a:r>
            <a:r>
              <a:rPr lang="pt-PT" dirty="0" smtClean="0"/>
              <a:t>.</a:t>
            </a:r>
          </a:p>
          <a:p>
            <a:endParaRPr lang="pt-PT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Posição de Conteúdo 3" descr="renov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428736"/>
            <a:ext cx="7093522" cy="5429264"/>
          </a:xfrm>
        </p:spPr>
      </p:pic>
      <p:sp>
        <p:nvSpPr>
          <p:cNvPr id="5" name="Rectângulo 4"/>
          <p:cNvSpPr/>
          <p:nvPr/>
        </p:nvSpPr>
        <p:spPr>
          <a:xfrm>
            <a:off x="7072330" y="1428736"/>
            <a:ext cx="207167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400" dirty="0" smtClean="0"/>
              <a:t>O presente útil ou uma interpretação verdadeiramente literal de "e se não gostares podes sempre usar para limpar o rabo".</a:t>
            </a:r>
            <a:endParaRPr lang="pt-PT" sz="2400" dirty="0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solidFill>
            <a:schemeClr val="tx1">
              <a:lumMod val="85000"/>
              <a:lumOff val="15000"/>
            </a:schemeClr>
          </a:solidFill>
          <a:ln>
            <a:solidFill>
              <a:srgbClr val="FFC000"/>
            </a:solidFill>
          </a:ln>
        </p:spPr>
        <p:txBody>
          <a:bodyPr/>
          <a:lstStyle/>
          <a:p>
            <a:r>
              <a:rPr lang="pt-P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Crónica </a:t>
            </a:r>
            <a:r>
              <a:rPr lang="pt-PT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de Modernices </a:t>
            </a:r>
            <a:endParaRPr lang="pt-PT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Bibliografia:                       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pt-PT" dirty="0" smtClean="0">
                <a:hlinkClick r:id="rId2"/>
              </a:rPr>
              <a:t>Google</a:t>
            </a:r>
          </a:p>
          <a:p>
            <a:pPr>
              <a:buFont typeface="Wingdings" pitchFamily="2" charset="2"/>
              <a:buChar char="Ø"/>
            </a:pPr>
            <a:endParaRPr lang="pt-PT" dirty="0" smtClean="0">
              <a:hlinkClick r:id="rId2"/>
            </a:endParaRPr>
          </a:p>
          <a:p>
            <a:pPr>
              <a:buFont typeface="Wingdings" pitchFamily="2" charset="2"/>
              <a:buChar char="Ø"/>
            </a:pPr>
            <a:r>
              <a:rPr lang="pt-PT" dirty="0" smtClean="0">
                <a:hlinkClick r:id="rId2"/>
              </a:rPr>
              <a:t>www.wikipedia.org</a:t>
            </a:r>
            <a:endParaRPr lang="pt-PT" dirty="0" smtClean="0"/>
          </a:p>
          <a:p>
            <a:pPr>
              <a:buFont typeface="Wingdings" pitchFamily="2" charset="2"/>
              <a:buChar char="Ø"/>
            </a:pPr>
            <a:endParaRPr lang="pt-PT" dirty="0" smtClean="0"/>
          </a:p>
          <a:p>
            <a:pPr>
              <a:buFont typeface="Wingdings" pitchFamily="2" charset="2"/>
              <a:buChar char="Ø"/>
            </a:pPr>
            <a:r>
              <a:rPr lang="pt-PT" dirty="0" smtClean="0">
                <a:hlinkClick r:id="rId3"/>
              </a:rPr>
              <a:t>www.cardasolopes.net</a:t>
            </a:r>
            <a:endParaRPr lang="pt-PT" dirty="0" smtClean="0"/>
          </a:p>
          <a:p>
            <a:pPr>
              <a:buFont typeface="Wingdings" pitchFamily="2" charset="2"/>
              <a:buChar char="Ø"/>
            </a:pPr>
            <a:endParaRPr lang="pt-PT" dirty="0" smtClean="0"/>
          </a:p>
          <a:p>
            <a:pPr>
              <a:buFont typeface="Wingdings" pitchFamily="2" charset="2"/>
              <a:buChar char="Ø"/>
            </a:pPr>
            <a:r>
              <a:rPr lang="pt-PT" dirty="0" smtClean="0"/>
              <a:t>Dicionário on-line de português </a:t>
            </a:r>
          </a:p>
          <a:p>
            <a:pPr>
              <a:buFont typeface="Wingdings" pitchFamily="2" charset="2"/>
              <a:buChar char="Ø"/>
            </a:pPr>
            <a:endParaRPr lang="pt-PT" dirty="0" smtClean="0"/>
          </a:p>
          <a:p>
            <a:pPr>
              <a:buFont typeface="Wingdings" pitchFamily="2" charset="2"/>
              <a:buChar char="Ø"/>
            </a:pPr>
            <a:r>
              <a:rPr lang="pt-PT" dirty="0" smtClean="0"/>
              <a:t>Blogue de  Ana Gabi liberana professora, redacção e literatura.</a:t>
            </a:r>
          </a:p>
          <a:p>
            <a:pPr>
              <a:buFont typeface="Wingdings" pitchFamily="2" charset="2"/>
              <a:buChar char="Ø"/>
            </a:pPr>
            <a:endParaRPr lang="pt-PT" dirty="0" smtClean="0"/>
          </a:p>
          <a:p>
            <a:pPr>
              <a:buNone/>
            </a:pPr>
            <a:endParaRPr lang="pt-PT" dirty="0" smtClean="0"/>
          </a:p>
          <a:p>
            <a:pPr>
              <a:buNone/>
            </a:pPr>
            <a:endParaRPr lang="pt-PT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00100" y="3357562"/>
            <a:ext cx="7977214" cy="1359036"/>
          </a:xfrm>
        </p:spPr>
        <p:txBody>
          <a:bodyPr>
            <a:normAutofit/>
          </a:bodyPr>
          <a:lstStyle/>
          <a:p>
            <a:r>
              <a:rPr lang="pt-PT" sz="4400" dirty="0" smtClean="0"/>
              <a:t>Marta Medina </a:t>
            </a:r>
            <a:endParaRPr lang="pt-PT" sz="4400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500034" y="428604"/>
            <a:ext cx="8077200" cy="1499616"/>
          </a:xfrm>
        </p:spPr>
        <p:txBody>
          <a:bodyPr>
            <a:normAutofit/>
          </a:bodyPr>
          <a:lstStyle/>
          <a:p>
            <a:r>
              <a:rPr lang="pt-PT" sz="4800" dirty="0" smtClean="0">
                <a:solidFill>
                  <a:srgbClr val="FFC000"/>
                </a:solidFill>
              </a:rPr>
              <a:t>Trabalho realizado por:</a:t>
            </a:r>
            <a:endParaRPr lang="pt-PT" sz="48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166988"/>
          </a:xfrm>
        </p:spPr>
        <p:txBody>
          <a:bodyPr/>
          <a:lstStyle/>
          <a:p>
            <a:r>
              <a:rPr lang="pt-PT" dirty="0" smtClean="0"/>
              <a:t>O que é uma crónica?</a:t>
            </a:r>
            <a:endParaRPr lang="pt-PT" dirty="0"/>
          </a:p>
        </p:txBody>
      </p:sp>
      <p:sp>
        <p:nvSpPr>
          <p:cNvPr id="6" name="Marcador de Posição do Texto 5"/>
          <p:cNvSpPr>
            <a:spLocks noGrp="1"/>
          </p:cNvSpPr>
          <p:nvPr>
            <p:ph type="body" idx="1"/>
          </p:nvPr>
        </p:nvSpPr>
        <p:spPr>
          <a:xfrm>
            <a:off x="357158" y="2643182"/>
            <a:ext cx="8308088" cy="4214818"/>
          </a:xfrm>
        </p:spPr>
        <p:txBody>
          <a:bodyPr>
            <a:normAutofit/>
          </a:bodyPr>
          <a:lstStyle/>
          <a:p>
            <a:endParaRPr lang="pt-PT" sz="2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pt-PT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É uma reflexão sobre o acontecido...</a:t>
            </a:r>
          </a:p>
          <a:p>
            <a:endParaRPr lang="pt-PT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pt-PT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pt-PT" dirty="0" smtClean="0"/>
              <a:t>Crónica é o único género literário produzido essencialmente para ser transportado na imprensa, seja nas páginas de uma revista, seja nas de um jornal. Quer dizer, ela é feita com uma finalidade prática e pré-determinada: agradar aos leitores dentro de um espaço sempre igual e com a mesma localização, criando-se assim, no decorrer dos dias ou das semanas, uma proximidade entre o escritor e aqueles que o lêem.</a:t>
            </a:r>
            <a:endParaRPr lang="pt-PT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pt-PT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214282" y="214290"/>
            <a:ext cx="2523744" cy="714380"/>
          </a:xfrm>
        </p:spPr>
        <p:txBody>
          <a:bodyPr>
            <a:normAutofit/>
          </a:bodyPr>
          <a:lstStyle/>
          <a:p>
            <a:r>
              <a:rPr lang="pt-PT" sz="3200" dirty="0" smtClean="0"/>
              <a:t>Crónica</a:t>
            </a:r>
            <a:endParaRPr lang="pt-PT" sz="3200" dirty="0"/>
          </a:p>
        </p:txBody>
      </p:sp>
      <p:sp>
        <p:nvSpPr>
          <p:cNvPr id="7" name="Marcador de Posição de Conteúdo 6"/>
          <p:cNvSpPr>
            <a:spLocks noGrp="1"/>
          </p:cNvSpPr>
          <p:nvPr>
            <p:ph idx="1"/>
          </p:nvPr>
        </p:nvSpPr>
        <p:spPr>
          <a:xfrm>
            <a:off x="2643174" y="1500174"/>
            <a:ext cx="6296844" cy="535782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A crónica é, basicamente, um texto escrito para ser publicado no jornal ou revista. </a:t>
            </a:r>
          </a:p>
          <a:p>
            <a:pPr>
              <a:buNone/>
            </a:pPr>
            <a:r>
              <a:rPr lang="pt-PT" dirty="0" smtClean="0"/>
              <a:t>       Assim o fato de ser publicada no jornal já lhe determina vida curta.</a:t>
            </a:r>
          </a:p>
          <a:p>
            <a:pPr>
              <a:buNone/>
            </a:pPr>
            <a:r>
              <a:rPr lang="pt-PT" dirty="0" smtClean="0"/>
              <a:t>       Há semelhanças entre a crónica e o texto exclusivamente informativo.</a:t>
            </a:r>
          </a:p>
          <a:p>
            <a:pPr>
              <a:buNone/>
            </a:pPr>
            <a:r>
              <a:rPr lang="pt-PT" dirty="0" smtClean="0"/>
              <a:t>        Assim como o repórter, o cronista se inspira nos acontecimentos diários, que constituem a base da crónica. Entretanto, há elementos que distinguem um texto do outro.</a:t>
            </a:r>
            <a:br>
              <a:rPr lang="pt-PT" dirty="0" smtClean="0"/>
            </a:br>
            <a:endParaRPr lang="pt-PT" dirty="0" smtClean="0"/>
          </a:p>
          <a:p>
            <a:pPr>
              <a:buNone/>
            </a:pPr>
            <a:r>
              <a:rPr lang="pt-PT" dirty="0" smtClean="0"/>
              <a:t>        Após aproximar-se desses acontecimentos diários, o cronista dá-lhes um toque próprio, incluindo em seu texto elementos como ficção, fantasia e crítica, elementos que o texto essencialmente informativo não contém.                   Com base nisso, pode-se dizer que a crónica situa-se entre o Jornalismo e a Literatura, e o cronista pode ser considerado o poeta dos acontecimentos do dia-a-dia.                                     A crónica, na maioria dos casos, é um texto curto e narrado em primeira pessoa, ou seja, o próprio escritor está "dialogando" com o leitor.</a:t>
            </a:r>
            <a:endParaRPr lang="pt-PT" dirty="0"/>
          </a:p>
        </p:txBody>
      </p:sp>
      <p:sp>
        <p:nvSpPr>
          <p:cNvPr id="9" name="Marcador de Posição do Texto 8"/>
          <p:cNvSpPr>
            <a:spLocks noGrp="1"/>
          </p:cNvSpPr>
          <p:nvPr>
            <p:ph type="body" sz="half" idx="2"/>
          </p:nvPr>
        </p:nvSpPr>
        <p:spPr>
          <a:xfrm>
            <a:off x="0" y="1500174"/>
            <a:ext cx="2928926" cy="535782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endParaRPr lang="pt-PT" sz="2800" dirty="0" smtClean="0"/>
          </a:p>
          <a:p>
            <a:endParaRPr lang="pt-PT" sz="2800" dirty="0" smtClean="0"/>
          </a:p>
          <a:p>
            <a:endParaRPr lang="pt-PT" sz="2800" dirty="0" smtClean="0"/>
          </a:p>
          <a:p>
            <a:endParaRPr lang="pt-PT" sz="2800" dirty="0" smtClean="0"/>
          </a:p>
          <a:p>
            <a:endParaRPr lang="pt-PT" sz="2800" dirty="0" smtClean="0"/>
          </a:p>
          <a:p>
            <a:r>
              <a:rPr lang="pt-PT" sz="2800" dirty="0" smtClean="0"/>
              <a:t>Característica:</a:t>
            </a:r>
            <a:endParaRPr lang="pt-PT" sz="28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4000" b="1" dirty="0" smtClean="0"/>
              <a:t>crónica</a:t>
            </a:r>
            <a:endParaRPr lang="pt-PT" sz="4000" dirty="0"/>
          </a:p>
        </p:txBody>
      </p:sp>
      <p:sp>
        <p:nvSpPr>
          <p:cNvPr id="8" name="Marcador de Posição de Conteúdo 7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PT" b="1" dirty="0" smtClean="0"/>
              <a:t>Significado de Crónica</a:t>
            </a:r>
          </a:p>
          <a:p>
            <a:endParaRPr lang="pt-PT" b="1" dirty="0" smtClean="0"/>
          </a:p>
          <a:p>
            <a:r>
              <a:rPr lang="pt-PT" dirty="0" smtClean="0"/>
              <a:t>s.f. Colectânea de fatos históricos, de narrações em ordem cronológica: a "Crónica de D. Fernando", de Fernão Lopes.</a:t>
            </a:r>
            <a:br>
              <a:rPr lang="pt-PT" dirty="0" smtClean="0"/>
            </a:br>
            <a:r>
              <a:rPr lang="pt-PT" dirty="0" smtClean="0"/>
              <a:t>Conjunto de notícias que circulam sobre pessoas: a crónica mundana.</a:t>
            </a:r>
            <a:br>
              <a:rPr lang="pt-PT" dirty="0" smtClean="0"/>
            </a:br>
            <a:r>
              <a:rPr lang="pt-PT" dirty="0" smtClean="0"/>
              <a:t>Secção de um jornal em que são comentados os fatos, as notícias do dia: crónica política, teatral.</a:t>
            </a:r>
            <a:br>
              <a:rPr lang="pt-PT" dirty="0" smtClean="0"/>
            </a:br>
            <a:r>
              <a:rPr lang="pt-PT" dirty="0" smtClean="0"/>
              <a:t>Género literário que consiste na apreciação pessoal dos fatos da vida quotidiana.</a:t>
            </a:r>
            <a:br>
              <a:rPr lang="pt-PT" dirty="0" smtClean="0"/>
            </a:br>
            <a:r>
              <a:rPr lang="pt-PT" dirty="0" smtClean="0"/>
              <a:t>Estatística. Conjunto de valores que uma variável toma em diferentes épocas sucessivas.</a:t>
            </a:r>
          </a:p>
          <a:p>
            <a:endParaRPr lang="pt-PT" dirty="0"/>
          </a:p>
        </p:txBody>
      </p:sp>
      <p:sp>
        <p:nvSpPr>
          <p:cNvPr id="9" name="Marcador de Posição de Conteúdo 8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PT" b="1" dirty="0" smtClean="0"/>
              <a:t>Definição de Crónica</a:t>
            </a:r>
          </a:p>
          <a:p>
            <a:endParaRPr lang="pt-PT" b="1" dirty="0" smtClean="0"/>
          </a:p>
          <a:p>
            <a:endParaRPr lang="pt-PT" b="1" dirty="0" smtClean="0"/>
          </a:p>
          <a:p>
            <a:endParaRPr lang="pt-PT" b="1" dirty="0" smtClean="0"/>
          </a:p>
          <a:p>
            <a:r>
              <a:rPr lang="pt-PT" dirty="0" smtClean="0"/>
              <a:t>Classe gramatical de crónica: </a:t>
            </a:r>
          </a:p>
          <a:p>
            <a:endParaRPr lang="pt-PT" b="1" dirty="0" smtClean="0"/>
          </a:p>
          <a:p>
            <a:endParaRPr lang="pt-PT" b="1" dirty="0" smtClean="0"/>
          </a:p>
          <a:p>
            <a:r>
              <a:rPr lang="pt-PT" b="1" dirty="0" smtClean="0"/>
              <a:t>Substantivo feminino</a:t>
            </a:r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Separação das sílabas de crónica: </a:t>
            </a:r>
            <a:r>
              <a:rPr lang="pt-PT" b="1" dirty="0" err="1" smtClean="0"/>
              <a:t>cró-ni-ca</a:t>
            </a:r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Possui 7 letras</a:t>
            </a:r>
            <a:br>
              <a:rPr lang="pt-PT" dirty="0" smtClean="0"/>
            </a:br>
            <a:r>
              <a:rPr lang="pt-PT" dirty="0" smtClean="0"/>
              <a:t>Possui as vogais: a i o</a:t>
            </a:r>
            <a:br>
              <a:rPr lang="pt-PT" dirty="0" smtClean="0"/>
            </a:br>
            <a:r>
              <a:rPr lang="pt-PT" dirty="0" smtClean="0"/>
              <a:t>Possui as consoantes: c n r</a:t>
            </a:r>
            <a:br>
              <a:rPr lang="pt-PT" dirty="0" smtClean="0"/>
            </a:br>
            <a:r>
              <a:rPr lang="pt-PT" dirty="0" smtClean="0"/>
              <a:t>A palavra Crónica escrita ao contrário: </a:t>
            </a:r>
            <a:r>
              <a:rPr lang="pt-PT" dirty="0" err="1" smtClean="0"/>
              <a:t>acinôrc</a:t>
            </a:r>
            <a:r>
              <a:rPr lang="pt-PT" dirty="0" smtClean="0"/>
              <a:t/>
            </a:r>
            <a:br>
              <a:rPr lang="pt-PT" dirty="0" smtClean="0"/>
            </a:br>
            <a:endParaRPr lang="pt-PT" dirty="0" smtClean="0"/>
          </a:p>
          <a:p>
            <a:endParaRPr lang="pt-PT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Crónica</a:t>
            </a:r>
            <a:endParaRPr lang="pt-PT" dirty="0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half" idx="1"/>
          </p:nvPr>
        </p:nvSpPr>
        <p:spPr>
          <a:xfrm>
            <a:off x="0" y="1428736"/>
            <a:ext cx="4786314" cy="5429264"/>
          </a:xfrm>
        </p:spPr>
        <p:txBody>
          <a:bodyPr>
            <a:normAutofit fontScale="85000" lnSpcReduction="20000"/>
          </a:bodyPr>
          <a:lstStyle/>
          <a:p>
            <a:r>
              <a:rPr lang="pt-PT" dirty="0" smtClean="0"/>
              <a:t>Um dos estilos preferidos dos leitores são as crónicas. As crónicas nada mais é do que um género literário produzido essencialmente para ser veiculado na imprensa, seja nas páginas de uma revista, seja nas páginas de um jornal. Quer dizer, ela é feita com uma finalidade utilitária e pré-determinada: agradar aos leitores dentro de um espaço sempre igual e com a mesma localização, </a:t>
            </a:r>
            <a:r>
              <a:rPr lang="pt-PT" u="sng" dirty="0" smtClean="0"/>
              <a:t>criando</a:t>
            </a:r>
            <a:r>
              <a:rPr lang="pt-PT" dirty="0" smtClean="0"/>
              <a:t>-se assim, no decorrer dos dias ou das semanas, uma familiaridade entre o escritor e aqueles que o lêem.</a:t>
            </a:r>
            <a:endParaRPr lang="pt-PT" dirty="0"/>
          </a:p>
        </p:txBody>
      </p:sp>
      <p:pic>
        <p:nvPicPr>
          <p:cNvPr id="8" name="Marcador de Posição de Conteúdo 7" descr="cronicas_felipelope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 rot="1396981">
            <a:off x="5060157" y="1882543"/>
            <a:ext cx="3329950" cy="4500594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Literatura  tipos de crónica: </a:t>
            </a:r>
            <a:endParaRPr lang="pt-PT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sz="half" idx="1"/>
          </p:nvPr>
        </p:nvSpPr>
        <p:spPr>
          <a:xfrm>
            <a:off x="0" y="1500174"/>
            <a:ext cx="4395758" cy="6572296"/>
          </a:xfrm>
        </p:spPr>
        <p:txBody>
          <a:bodyPr>
            <a:normAutofit fontScale="32500" lnSpcReduction="20000"/>
          </a:bodyPr>
          <a:lstStyle/>
          <a:p>
            <a:r>
              <a:rPr lang="pt-PT" sz="4300" b="1" dirty="0" smtClean="0"/>
              <a:t>Crónica Descritiva</a:t>
            </a:r>
            <a:endParaRPr lang="pt-PT" sz="4300" dirty="0" smtClean="0"/>
          </a:p>
          <a:p>
            <a:pPr>
              <a:buNone/>
            </a:pPr>
            <a:r>
              <a:rPr lang="pt-PT" sz="4300" dirty="0" smtClean="0"/>
              <a:t>          Ocorre quando uma crónica explora a caracterização de seres animados e inanimados em um </a:t>
            </a:r>
            <a:r>
              <a:rPr lang="pt-PT" sz="4300" dirty="0" smtClean="0">
                <a:hlinkClick r:id="rId2" tooltip="Espaço"/>
              </a:rPr>
              <a:t>espaço</a:t>
            </a:r>
            <a:r>
              <a:rPr lang="pt-PT" sz="4300" dirty="0" smtClean="0"/>
              <a:t>, viva como uma </a:t>
            </a:r>
            <a:r>
              <a:rPr lang="pt-PT" sz="4300" dirty="0" smtClean="0">
                <a:hlinkClick r:id="rId3" tooltip="Pintura"/>
              </a:rPr>
              <a:t>pintura</a:t>
            </a:r>
            <a:r>
              <a:rPr lang="pt-PT" sz="4300" dirty="0" smtClean="0"/>
              <a:t>, precisa como uma </a:t>
            </a:r>
            <a:r>
              <a:rPr lang="pt-PT" sz="4300" dirty="0" smtClean="0">
                <a:hlinkClick r:id="rId4" tooltip="Fotografia"/>
              </a:rPr>
              <a:t>fotografia</a:t>
            </a:r>
            <a:r>
              <a:rPr lang="pt-PT" sz="4300" dirty="0" smtClean="0"/>
              <a:t> ou </a:t>
            </a:r>
            <a:r>
              <a:rPr lang="pt-PT" sz="4300" dirty="0" smtClean="0">
                <a:hlinkClick r:id="rId5" tooltip="Dinâmica"/>
              </a:rPr>
              <a:t>dinâmica</a:t>
            </a:r>
            <a:r>
              <a:rPr lang="pt-PT" sz="4300" dirty="0" smtClean="0"/>
              <a:t> como um </a:t>
            </a:r>
            <a:r>
              <a:rPr lang="pt-PT" sz="4300" dirty="0" smtClean="0">
                <a:hlinkClick r:id="rId6" tooltip="Filme"/>
              </a:rPr>
              <a:t>filme</a:t>
            </a:r>
            <a:r>
              <a:rPr lang="pt-PT" sz="4300" dirty="0" smtClean="0"/>
              <a:t> publicado.</a:t>
            </a:r>
          </a:p>
          <a:p>
            <a:pPr>
              <a:buNone/>
            </a:pPr>
            <a:r>
              <a:rPr lang="pt-PT" sz="4300" b="1" dirty="0" smtClean="0"/>
              <a:t/>
            </a:r>
            <a:br>
              <a:rPr lang="pt-PT" sz="4300" b="1" dirty="0" smtClean="0"/>
            </a:br>
            <a:endParaRPr lang="pt-PT" sz="4300" b="1" dirty="0" smtClean="0"/>
          </a:p>
          <a:p>
            <a:endParaRPr lang="pt-PT" sz="4300" b="1" dirty="0" smtClean="0"/>
          </a:p>
          <a:p>
            <a:endParaRPr lang="pt-PT" sz="4300" dirty="0" smtClean="0"/>
          </a:p>
          <a:p>
            <a:r>
              <a:rPr lang="pt-PT" sz="4300" b="1" dirty="0" smtClean="0"/>
              <a:t>Crónica Narrativa</a:t>
            </a:r>
            <a:endParaRPr lang="pt-PT" sz="4300" dirty="0" smtClean="0"/>
          </a:p>
          <a:p>
            <a:pPr>
              <a:buNone/>
            </a:pPr>
            <a:r>
              <a:rPr lang="pt-PT" sz="4300" dirty="0" smtClean="0"/>
              <a:t>          Tem por </a:t>
            </a:r>
            <a:r>
              <a:rPr lang="pt-PT" sz="4300" dirty="0" smtClean="0">
                <a:hlinkClick r:id="rId7" tooltip="Eixo"/>
              </a:rPr>
              <a:t>eixo</a:t>
            </a:r>
            <a:r>
              <a:rPr lang="pt-PT" sz="4300" dirty="0" smtClean="0"/>
              <a:t> uma história, o que a aproxima do conto. Pode ser narrado tanto na 1ª quanto na 3ª pessoa do </a:t>
            </a:r>
            <a:r>
              <a:rPr lang="pt-PT" sz="4300" dirty="0" smtClean="0">
                <a:hlinkClick r:id="rId8" tooltip="Singular"/>
              </a:rPr>
              <a:t>singular</a:t>
            </a:r>
            <a:r>
              <a:rPr lang="pt-PT" sz="4300" dirty="0" smtClean="0"/>
              <a:t>. Texto lírico (poético, mesmo em </a:t>
            </a:r>
            <a:r>
              <a:rPr lang="pt-PT" sz="4300" dirty="0" smtClean="0">
                <a:hlinkClick r:id="rId9" tooltip="Prosa"/>
              </a:rPr>
              <a:t>prosa</a:t>
            </a:r>
            <a:r>
              <a:rPr lang="pt-PT" sz="4300" dirty="0" smtClean="0"/>
              <a:t>). Comprometido com fatos  ("banais", comuns).</a:t>
            </a:r>
          </a:p>
          <a:p>
            <a:pPr>
              <a:buNone/>
            </a:pPr>
            <a:endParaRPr lang="pt-PT" sz="4300" b="1" dirty="0" smtClean="0"/>
          </a:p>
          <a:p>
            <a:pPr>
              <a:buNone/>
            </a:pPr>
            <a:r>
              <a:rPr lang="pt-PT" sz="4300" b="1" dirty="0" smtClean="0"/>
              <a:t/>
            </a:r>
            <a:br>
              <a:rPr lang="pt-PT" sz="4300" b="1" dirty="0" smtClean="0"/>
            </a:br>
            <a:endParaRPr lang="pt-PT" sz="4300" dirty="0" smtClean="0"/>
          </a:p>
          <a:p>
            <a:r>
              <a:rPr lang="pt-PT" sz="4300" b="1" dirty="0" smtClean="0"/>
              <a:t>Crónica Dissertativa  </a:t>
            </a:r>
            <a:r>
              <a:rPr lang="pt-PT" sz="4300" dirty="0" smtClean="0"/>
              <a:t>Opinião explícita, com argumentos mais "sentimentalistas" do que "racionais" (em vez de "segundo o </a:t>
            </a:r>
            <a:r>
              <a:rPr lang="pt-PT" sz="4300" dirty="0" smtClean="0">
                <a:hlinkClick r:id="rId10" tooltip="IBGE"/>
              </a:rPr>
              <a:t>IBGE</a:t>
            </a:r>
            <a:r>
              <a:rPr lang="pt-PT" sz="4300" dirty="0" smtClean="0"/>
              <a:t> a </a:t>
            </a:r>
            <a:r>
              <a:rPr lang="pt-PT" sz="4300" dirty="0" smtClean="0">
                <a:hlinkClick r:id="rId11" tooltip="Mortalidade infantil"/>
              </a:rPr>
              <a:t>mortalidade infantil</a:t>
            </a:r>
            <a:r>
              <a:rPr lang="pt-PT" sz="4300" dirty="0" smtClean="0"/>
              <a:t> aumenta no Brasil", seria "vejo mais uma vez esses pequenos seres não alimentarem sequer o corpo"). Exposto tanto na 1ª pessoa do singular quanto na do </a:t>
            </a:r>
            <a:r>
              <a:rPr lang="pt-PT" sz="4300" dirty="0" smtClean="0">
                <a:hlinkClick r:id="rId12" tooltip="Plural"/>
              </a:rPr>
              <a:t>plural</a:t>
            </a:r>
            <a:r>
              <a:rPr lang="pt-PT" sz="4300" dirty="0" smtClean="0"/>
              <a:t>.</a:t>
            </a:r>
          </a:p>
          <a:p>
            <a:pPr>
              <a:buNone/>
            </a:pPr>
            <a:r>
              <a:rPr lang="pt-PT" sz="4300" b="1" dirty="0" smtClean="0"/>
              <a:t/>
            </a:r>
            <a:br>
              <a:rPr lang="pt-PT" sz="4300" b="1" dirty="0" smtClean="0"/>
            </a:br>
            <a:endParaRPr lang="pt-PT" sz="4300" dirty="0" smtClean="0"/>
          </a:p>
          <a:p>
            <a:r>
              <a:rPr lang="pt-PT" sz="4300" b="1" dirty="0" smtClean="0"/>
              <a:t>Crónica Histórica</a:t>
            </a:r>
            <a:endParaRPr lang="pt-PT" sz="4300" dirty="0" smtClean="0"/>
          </a:p>
          <a:p>
            <a:pPr>
              <a:buNone/>
            </a:pPr>
            <a:r>
              <a:rPr lang="pt-PT" sz="4300" dirty="0" smtClean="0"/>
              <a:t>           Baseada em fatos reais, ou fatos históricos.</a:t>
            </a:r>
          </a:p>
          <a:p>
            <a:endParaRPr lang="pt-PT" dirty="0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half" idx="2"/>
          </p:nvPr>
        </p:nvSpPr>
        <p:spPr>
          <a:xfrm>
            <a:off x="4648200" y="1500174"/>
            <a:ext cx="4495800" cy="6786610"/>
          </a:xfrm>
        </p:spPr>
        <p:txBody>
          <a:bodyPr>
            <a:normAutofit fontScale="3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pt-PT" sz="4300" b="1" dirty="0" smtClean="0"/>
              <a:t>crónica Narrativo-Descritiva</a:t>
            </a:r>
            <a:endParaRPr lang="pt-PT" sz="4300" dirty="0" smtClean="0"/>
          </a:p>
          <a:p>
            <a:pPr>
              <a:buFont typeface="Wingdings" pitchFamily="2" charset="2"/>
              <a:buChar char="§"/>
            </a:pPr>
            <a:r>
              <a:rPr lang="pt-PT" sz="4300" dirty="0" smtClean="0"/>
              <a:t>          É quando uma crónica explora a caracterização de seres, descrevendo-os. E, ao mesmo tempo mostra fatos quotidianos ("banais", comuns) no qual pode ser narrado em 1ª ou na 3ª pessoa do singular.</a:t>
            </a:r>
          </a:p>
          <a:p>
            <a:pPr>
              <a:buFont typeface="Wingdings" pitchFamily="2" charset="2"/>
              <a:buChar char="§"/>
            </a:pPr>
            <a:endParaRPr lang="pt-PT" sz="4300" b="1" dirty="0" smtClean="0"/>
          </a:p>
          <a:p>
            <a:pPr>
              <a:buFont typeface="Wingdings" pitchFamily="2" charset="2"/>
              <a:buChar char="§"/>
            </a:pPr>
            <a:endParaRPr lang="pt-PT" sz="4300" b="1" dirty="0" smtClean="0"/>
          </a:p>
          <a:p>
            <a:pPr>
              <a:buFont typeface="Wingdings" pitchFamily="2" charset="2"/>
              <a:buChar char="§"/>
            </a:pPr>
            <a:r>
              <a:rPr lang="pt-PT" sz="4300" b="1" dirty="0" smtClean="0"/>
              <a:t>Crónica Humorística</a:t>
            </a:r>
            <a:endParaRPr lang="pt-PT" sz="4300" dirty="0" smtClean="0"/>
          </a:p>
          <a:p>
            <a:pPr>
              <a:buFont typeface="Wingdings" pitchFamily="2" charset="2"/>
              <a:buChar char="§"/>
            </a:pPr>
            <a:r>
              <a:rPr lang="pt-PT" sz="4300" dirty="0" smtClean="0"/>
              <a:t>          Apresenta uma visão irónica ou cómica dos fatos apresentados.</a:t>
            </a:r>
          </a:p>
          <a:p>
            <a:pPr>
              <a:buFont typeface="Wingdings" pitchFamily="2" charset="2"/>
              <a:buChar char="§"/>
            </a:pPr>
            <a:r>
              <a:rPr lang="pt-PT" sz="4300" b="1" dirty="0" smtClean="0"/>
              <a:t/>
            </a:r>
            <a:br>
              <a:rPr lang="pt-PT" sz="4300" b="1" dirty="0" smtClean="0"/>
            </a:br>
            <a:endParaRPr lang="pt-PT" sz="4300" b="1" dirty="0" smtClean="0"/>
          </a:p>
          <a:p>
            <a:pPr>
              <a:buFont typeface="Wingdings" pitchFamily="2" charset="2"/>
              <a:buChar char="§"/>
            </a:pPr>
            <a:endParaRPr lang="pt-PT" sz="4300" dirty="0" smtClean="0"/>
          </a:p>
          <a:p>
            <a:pPr>
              <a:buFont typeface="Wingdings" pitchFamily="2" charset="2"/>
              <a:buChar char="§"/>
            </a:pPr>
            <a:r>
              <a:rPr lang="pt-PT" sz="4300" b="1" dirty="0" smtClean="0"/>
              <a:t>Crónica Lírica</a:t>
            </a:r>
            <a:endParaRPr lang="pt-PT" sz="4300" dirty="0" smtClean="0"/>
          </a:p>
          <a:p>
            <a:pPr>
              <a:buFont typeface="Wingdings" pitchFamily="2" charset="2"/>
              <a:buChar char="§"/>
            </a:pPr>
            <a:r>
              <a:rPr lang="pt-PT" sz="4300" dirty="0" smtClean="0"/>
              <a:t>          Linguagem poética e metafórica. Expressa o estado do espírito, as emoções do cronista diante de um fato de uma pessoa ou fenômeno.No geral as emoções do escritor.</a:t>
            </a:r>
          </a:p>
          <a:p>
            <a:pPr>
              <a:buFont typeface="Wingdings" pitchFamily="2" charset="2"/>
              <a:buChar char="§"/>
            </a:pPr>
            <a:r>
              <a:rPr lang="pt-PT" sz="4300" b="1" dirty="0" smtClean="0"/>
              <a:t/>
            </a:r>
            <a:br>
              <a:rPr lang="pt-PT" sz="4300" b="1" dirty="0" smtClean="0"/>
            </a:br>
            <a:endParaRPr lang="pt-PT" sz="4300" b="1" dirty="0" smtClean="0"/>
          </a:p>
          <a:p>
            <a:pPr>
              <a:buFont typeface="Wingdings" pitchFamily="2" charset="2"/>
              <a:buChar char="§"/>
            </a:pPr>
            <a:endParaRPr lang="pt-PT" sz="4300" dirty="0" smtClean="0"/>
          </a:p>
          <a:p>
            <a:pPr>
              <a:buFont typeface="Wingdings" pitchFamily="2" charset="2"/>
              <a:buChar char="§"/>
            </a:pPr>
            <a:r>
              <a:rPr lang="pt-PT" sz="4300" b="1" dirty="0" smtClean="0"/>
              <a:t>Crónica Poética</a:t>
            </a:r>
            <a:endParaRPr lang="pt-PT" sz="4300" dirty="0" smtClean="0"/>
          </a:p>
          <a:p>
            <a:pPr>
              <a:buFont typeface="Wingdings" pitchFamily="2" charset="2"/>
              <a:buChar char="§"/>
            </a:pPr>
            <a:r>
              <a:rPr lang="pt-PT" sz="4300" dirty="0" smtClean="0"/>
              <a:t>          Apresenta versos poéticos em forma de crónica.</a:t>
            </a:r>
          </a:p>
          <a:p>
            <a:pPr>
              <a:buFont typeface="Wingdings" pitchFamily="2" charset="2"/>
              <a:buChar char="§"/>
            </a:pPr>
            <a:r>
              <a:rPr lang="pt-PT" sz="4300" b="1" dirty="0" smtClean="0"/>
              <a:t/>
            </a:r>
            <a:br>
              <a:rPr lang="pt-PT" sz="4300" b="1" dirty="0" smtClean="0"/>
            </a:br>
            <a:endParaRPr lang="pt-PT" sz="4300" b="1" dirty="0" smtClean="0"/>
          </a:p>
          <a:p>
            <a:pPr>
              <a:buFont typeface="Wingdings" pitchFamily="2" charset="2"/>
              <a:buChar char="§"/>
            </a:pPr>
            <a:endParaRPr lang="pt-PT" sz="4300" dirty="0" smtClean="0"/>
          </a:p>
          <a:p>
            <a:pPr>
              <a:buFont typeface="Wingdings" pitchFamily="2" charset="2"/>
              <a:buChar char="§"/>
            </a:pPr>
            <a:r>
              <a:rPr lang="pt-PT" sz="4300" b="1" dirty="0" smtClean="0"/>
              <a:t>Crónica Jornalística</a:t>
            </a:r>
            <a:endParaRPr lang="pt-PT" sz="4300" dirty="0" smtClean="0"/>
          </a:p>
          <a:p>
            <a:pPr>
              <a:buFont typeface="Wingdings" pitchFamily="2" charset="2"/>
              <a:buChar char="§"/>
            </a:pPr>
            <a:r>
              <a:rPr lang="pt-PT" sz="4300" dirty="0" smtClean="0"/>
              <a:t>           Apresentação de aspectos particulares de noticias ou fatos. Pode ser policial, desportiva, etc.</a:t>
            </a:r>
          </a:p>
          <a:p>
            <a:pPr>
              <a:buNone/>
            </a:pPr>
            <a:r>
              <a:rPr lang="pt-PT" b="1" dirty="0" smtClean="0"/>
              <a:t/>
            </a:r>
            <a:br>
              <a:rPr lang="pt-PT" b="1" dirty="0" smtClean="0"/>
            </a:br>
            <a:endParaRPr lang="pt-PT" dirty="0" smtClean="0"/>
          </a:p>
          <a:p>
            <a:pPr>
              <a:buNone/>
            </a:pPr>
            <a:r>
              <a:rPr lang="pt-PT" dirty="0" smtClean="0"/>
              <a:t>.</a:t>
            </a:r>
          </a:p>
          <a:p>
            <a:endParaRPr lang="pt-PT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Crónica</a:t>
            </a:r>
            <a:endParaRPr lang="pt-PT" dirty="0"/>
          </a:p>
        </p:txBody>
      </p:sp>
      <p:sp>
        <p:nvSpPr>
          <p:cNvPr id="8" name="Marcador de Posição de Conteúdo 7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PT" dirty="0" smtClean="0"/>
              <a:t>Cinema é melhor para saúde do que pipoca! </a:t>
            </a:r>
            <a:br>
              <a:rPr lang="pt-PT" dirty="0" smtClean="0"/>
            </a:br>
            <a:r>
              <a:rPr lang="pt-PT" dirty="0" smtClean="0"/>
              <a:t>Conversa é melhor do que piada. </a:t>
            </a:r>
            <a:br>
              <a:rPr lang="pt-PT" dirty="0" smtClean="0"/>
            </a:br>
            <a:r>
              <a:rPr lang="pt-PT" dirty="0" smtClean="0"/>
              <a:t>Exercício é melhor do que cirurgia. </a:t>
            </a:r>
            <a:br>
              <a:rPr lang="pt-PT" dirty="0" smtClean="0"/>
            </a:br>
            <a:r>
              <a:rPr lang="pt-PT" dirty="0" smtClean="0"/>
              <a:t>Humor é melhor do que rancor. </a:t>
            </a:r>
            <a:br>
              <a:rPr lang="pt-PT" dirty="0" smtClean="0"/>
            </a:br>
            <a:r>
              <a:rPr lang="pt-PT" dirty="0" smtClean="0"/>
              <a:t>Amigos são melhores do que gente influente. </a:t>
            </a:r>
            <a:br>
              <a:rPr lang="pt-PT" dirty="0" smtClean="0"/>
            </a:br>
            <a:r>
              <a:rPr lang="pt-PT" dirty="0" smtClean="0"/>
              <a:t>Economia é melhor do que dívida. </a:t>
            </a:r>
            <a:br>
              <a:rPr lang="pt-PT" dirty="0" smtClean="0"/>
            </a:br>
            <a:r>
              <a:rPr lang="pt-PT" dirty="0" smtClean="0"/>
              <a:t>Pergunta é melhor do que dúvida. </a:t>
            </a:r>
            <a:br>
              <a:rPr lang="pt-PT" dirty="0" smtClean="0"/>
            </a:br>
            <a:r>
              <a:rPr lang="pt-PT" dirty="0" smtClean="0"/>
              <a:t>Sonhar é melhor do que NADA!</a:t>
            </a:r>
            <a:br>
              <a:rPr lang="pt-PT" dirty="0" smtClean="0"/>
            </a:br>
            <a:r>
              <a:rPr lang="pt-PT" dirty="0" smtClean="0"/>
              <a:t>Cinema é melhor para saúde do que pipoca! </a:t>
            </a:r>
            <a:br>
              <a:rPr lang="pt-PT" dirty="0" smtClean="0"/>
            </a:br>
            <a:r>
              <a:rPr lang="pt-PT" dirty="0" smtClean="0"/>
              <a:t>Conversa é melhor do que piada. </a:t>
            </a:r>
            <a:br>
              <a:rPr lang="pt-PT" dirty="0" smtClean="0"/>
            </a:br>
            <a:r>
              <a:rPr lang="pt-PT" dirty="0" smtClean="0"/>
              <a:t>Exercício é melhor do que cirurgia. </a:t>
            </a:r>
            <a:br>
              <a:rPr lang="pt-PT" dirty="0" smtClean="0"/>
            </a:br>
            <a:r>
              <a:rPr lang="pt-PT" dirty="0" smtClean="0"/>
              <a:t>Humor é melhor do que rancor. </a:t>
            </a:r>
            <a:br>
              <a:rPr lang="pt-PT" dirty="0" smtClean="0"/>
            </a:br>
            <a:r>
              <a:rPr lang="pt-PT" dirty="0" smtClean="0"/>
              <a:t>Amigos são melhores do que gente influente. </a:t>
            </a:r>
            <a:br>
              <a:rPr lang="pt-PT" dirty="0" smtClean="0"/>
            </a:br>
            <a:r>
              <a:rPr lang="pt-PT" dirty="0" smtClean="0"/>
              <a:t>Economia é melhor do que dívida. </a:t>
            </a:r>
            <a:br>
              <a:rPr lang="pt-PT" dirty="0" smtClean="0"/>
            </a:br>
            <a:r>
              <a:rPr lang="pt-PT" dirty="0" smtClean="0"/>
              <a:t>Pergunta é melhor do que dúvida. </a:t>
            </a:r>
            <a:br>
              <a:rPr lang="pt-PT" dirty="0" smtClean="0"/>
            </a:br>
            <a:r>
              <a:rPr lang="pt-PT" dirty="0" smtClean="0"/>
              <a:t>Sonhar é melhor do que NADA!</a:t>
            </a:r>
          </a:p>
          <a:p>
            <a:pPr>
              <a:buNone/>
            </a:pPr>
            <a:endParaRPr lang="pt-PT" dirty="0" smtClean="0">
              <a:hlinkClick r:id="rId2" action="ppaction://hlinkfile"/>
            </a:endParaRPr>
          </a:p>
          <a:p>
            <a:pPr>
              <a:buNone/>
            </a:pPr>
            <a:r>
              <a:rPr lang="pt-PT" dirty="0" smtClean="0">
                <a:hlinkClick r:id="rId2" action="ppaction://hlinkfile"/>
              </a:rPr>
              <a:t>                                                                                                       Luís Fernando Veríssimo</a:t>
            </a:r>
            <a:endParaRPr lang="pt-PT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/>
            </a:r>
            <a:br>
              <a:rPr lang="pt-PT" dirty="0" smtClean="0"/>
            </a:br>
            <a:r>
              <a:rPr lang="pt-PT" sz="4000" dirty="0" smtClean="0"/>
              <a:t>Crónica</a:t>
            </a:r>
            <a:r>
              <a:rPr lang="pt-PT" dirty="0" smtClean="0"/>
              <a:t/>
            </a:r>
            <a:br>
              <a:rPr lang="pt-PT" dirty="0" smtClean="0"/>
            </a:br>
            <a:endParaRPr lang="pt-PT" dirty="0"/>
          </a:p>
        </p:txBody>
      </p:sp>
      <p:sp>
        <p:nvSpPr>
          <p:cNvPr id="8" name="Marcador de Posição do Texto 7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PT" sz="2400" b="1" dirty="0" smtClean="0"/>
              <a:t>Exemplos com a palavra crónica na imprensa</a:t>
            </a:r>
          </a:p>
          <a:p>
            <a:endParaRPr lang="pt-PT" sz="2400" b="1" dirty="0" smtClean="0"/>
          </a:p>
          <a:p>
            <a:endParaRPr lang="pt-PT" sz="2400" b="1" dirty="0" smtClean="0"/>
          </a:p>
          <a:p>
            <a:r>
              <a:rPr lang="pt-PT" sz="2400" dirty="0" smtClean="0"/>
              <a:t>Com dores no corpo, falta de força física e problemas de memória, recorreu a médicos. Seis meses depois, teve o diagnóstico: síndrome da fadiga </a:t>
            </a:r>
            <a:r>
              <a:rPr lang="pt-PT" sz="2400" b="1" dirty="0" smtClean="0"/>
              <a:t>crónica</a:t>
            </a:r>
            <a:r>
              <a:rPr lang="pt-PT" sz="2400" dirty="0" smtClean="0"/>
              <a:t>. "Perdi a voz por três meses. Não conseguia mais andar." </a:t>
            </a:r>
            <a:r>
              <a:rPr lang="pt-PT" sz="2400" i="1" dirty="0" smtClean="0"/>
              <a:t>Folha de São Paulo, 28/06/2009</a:t>
            </a:r>
            <a:r>
              <a:rPr lang="pt-PT" sz="2400" dirty="0" smtClean="0"/>
              <a:t> </a:t>
            </a:r>
          </a:p>
          <a:p>
            <a:endParaRPr lang="pt-PT" sz="2400" dirty="0" smtClean="0"/>
          </a:p>
          <a:p>
            <a:r>
              <a:rPr lang="pt-PT" sz="2400" dirty="0" smtClean="0"/>
              <a:t>Mas dizem que se fortaleceram com as dificuldades e hoje encaram a SIDA como uma doença </a:t>
            </a:r>
            <a:r>
              <a:rPr lang="pt-PT" sz="2400" b="1" dirty="0" smtClean="0"/>
              <a:t>crónica</a:t>
            </a:r>
            <a:r>
              <a:rPr lang="pt-PT" sz="2400" dirty="0" smtClean="0"/>
              <a:t>, que exige cuidados, mas não os impede de aproveitar a vida e fazer planos. </a:t>
            </a:r>
            <a:r>
              <a:rPr lang="pt-PT" sz="2400" i="1" dirty="0" smtClean="0"/>
              <a:t>Folha de São Paulo, 02/07/2009</a:t>
            </a:r>
            <a:r>
              <a:rPr lang="pt-PT" sz="2400" dirty="0" smtClean="0"/>
              <a:t> </a:t>
            </a:r>
          </a:p>
          <a:p>
            <a:endParaRPr lang="pt-PT" sz="2400" dirty="0"/>
          </a:p>
        </p:txBody>
      </p:sp>
      <p:pic>
        <p:nvPicPr>
          <p:cNvPr id="18434" name="Picture 2" descr="jornal.gif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3787" r="3787"/>
          <a:stretch>
            <a:fillRect/>
          </a:stretch>
        </p:blipFill>
        <p:spPr bwMode="auto">
          <a:xfrm>
            <a:off x="3214678" y="2000240"/>
            <a:ext cx="5286412" cy="4143404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Adolescentes na esquina - uma pequena crónica </a:t>
            </a:r>
            <a:endParaRPr lang="pt-PT" dirty="0"/>
          </a:p>
        </p:txBody>
      </p:sp>
      <p:sp>
        <p:nvSpPr>
          <p:cNvPr id="7" name="Marcador de Posição do Texto 6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621458" cy="4572000"/>
          </a:xfrm>
        </p:spPr>
        <p:txBody>
          <a:bodyPr>
            <a:noAutofit/>
          </a:bodyPr>
          <a:lstStyle/>
          <a:p>
            <a:r>
              <a:rPr lang="pt-PT" sz="2000" dirty="0" smtClean="0"/>
              <a:t>Na fotografia da minha mente e do meu coração só ficava e fica até agora a cativante e envolvente imagem daqueles adolescentes parados na esquina, festejando o mundo na batida do </a:t>
            </a:r>
            <a:r>
              <a:rPr lang="pt-PT" sz="2000" dirty="0" err="1" smtClean="0"/>
              <a:t>funk</a:t>
            </a:r>
            <a:r>
              <a:rPr lang="pt-PT" sz="2000" dirty="0" smtClean="0"/>
              <a:t>; como anjos festejando o astral ao som de uma harpa.</a:t>
            </a:r>
            <a:endParaRPr lang="pt-PT" sz="2000" dirty="0"/>
          </a:p>
        </p:txBody>
      </p:sp>
      <p:pic>
        <p:nvPicPr>
          <p:cNvPr id="19458" name="Picture 2" descr="http://3.bp.blogspot.com/-kzDHEq-kCE8/TnDUcOlYdXI/AAAAAAAAA3Q/xernQ1Tdgv8/s400/adolescentes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4133" b="4133"/>
          <a:stretch>
            <a:fillRect/>
          </a:stretch>
        </p:blipFill>
        <p:spPr bwMode="auto">
          <a:xfrm>
            <a:off x="2928926" y="1484808"/>
            <a:ext cx="6222276" cy="5373192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524</TotalTime>
  <Words>1042</Words>
  <Application>Microsoft Office PowerPoint</Application>
  <PresentationFormat>Apresentação no Ecrã (4:3)</PresentationFormat>
  <Paragraphs>147</Paragraphs>
  <Slides>18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18</vt:i4>
      </vt:variant>
    </vt:vector>
  </HeadingPairs>
  <TitlesOfParts>
    <vt:vector size="19" baseType="lpstr">
      <vt:lpstr>Module</vt:lpstr>
      <vt:lpstr> Crónica            </vt:lpstr>
      <vt:lpstr>O que é uma crónica?</vt:lpstr>
      <vt:lpstr>Crónica</vt:lpstr>
      <vt:lpstr>crónica</vt:lpstr>
      <vt:lpstr>Crónica</vt:lpstr>
      <vt:lpstr>Literatura  tipos de crónica: </vt:lpstr>
      <vt:lpstr>Crónica</vt:lpstr>
      <vt:lpstr> Crónica </vt:lpstr>
      <vt:lpstr>Adolescentes na esquina - uma pequena crónica </vt:lpstr>
      <vt:lpstr>Uma   pequena  crónica                            Adolescentes na esquina                        </vt:lpstr>
      <vt:lpstr>Actividade  sobre a crónica</vt:lpstr>
      <vt:lpstr>Preenchimento de espaços:</vt:lpstr>
      <vt:lpstr>Crónica</vt:lpstr>
      <vt:lpstr>Curiosidade da crónica</vt:lpstr>
      <vt:lpstr>Crónicas Vampíricas</vt:lpstr>
      <vt:lpstr>Crónica de Modernices </vt:lpstr>
      <vt:lpstr>Bibliografia:                        </vt:lpstr>
      <vt:lpstr>Marta Medina </vt:lpstr>
    </vt:vector>
  </TitlesOfParts>
  <Company>GALILEU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Crónica</dc:title>
  <dc:creator>GALILEU</dc:creator>
  <cp:lastModifiedBy>Valued Acer Customer</cp:lastModifiedBy>
  <cp:revision>60</cp:revision>
  <dcterms:created xsi:type="dcterms:W3CDTF">2011-12-20T10:45:29Z</dcterms:created>
  <dcterms:modified xsi:type="dcterms:W3CDTF">2011-12-25T16:29:14Z</dcterms:modified>
</cp:coreProperties>
</file>