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0"/>
  </p:notesMasterIdLst>
  <p:sldIdLst>
    <p:sldId id="257" r:id="rId2"/>
    <p:sldId id="265" r:id="rId3"/>
    <p:sldId id="282" r:id="rId4"/>
    <p:sldId id="260" r:id="rId5"/>
    <p:sldId id="261" r:id="rId6"/>
    <p:sldId id="262" r:id="rId7"/>
    <p:sldId id="263" r:id="rId8"/>
    <p:sldId id="264" r:id="rId9"/>
    <p:sldId id="266" r:id="rId10"/>
    <p:sldId id="278" r:id="rId11"/>
    <p:sldId id="279" r:id="rId12"/>
    <p:sldId id="267" r:id="rId13"/>
    <p:sldId id="268" r:id="rId14"/>
    <p:sldId id="270" r:id="rId15"/>
    <p:sldId id="269" r:id="rId16"/>
    <p:sldId id="271" r:id="rId17"/>
    <p:sldId id="272" r:id="rId18"/>
    <p:sldId id="273" r:id="rId19"/>
    <p:sldId id="274" r:id="rId20"/>
    <p:sldId id="275" r:id="rId21"/>
    <p:sldId id="276" r:id="rId22"/>
    <p:sldId id="287" r:id="rId23"/>
    <p:sldId id="288" r:id="rId24"/>
    <p:sldId id="277" r:id="rId25"/>
    <p:sldId id="284" r:id="rId26"/>
    <p:sldId id="285" r:id="rId27"/>
    <p:sldId id="286" r:id="rId28"/>
    <p:sldId id="281" r:id="rId29"/>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46" d="100"/>
          <a:sy n="46" d="100"/>
        </p:scale>
        <p:origin x="-1212" y="-90"/>
      </p:cViewPr>
      <p:guideLst>
        <p:guide orient="horz" pos="2160"/>
        <p:guide pos="2880"/>
      </p:guideLst>
    </p:cSldViewPr>
  </p:slideViewPr>
  <p:outlineViewPr>
    <p:cViewPr>
      <p:scale>
        <a:sx n="33" d="100"/>
        <a:sy n="33" d="100"/>
      </p:scale>
      <p:origin x="246"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8A7089-87C6-4163-9BEB-EA9B042D79F2}" type="datetimeFigureOut">
              <a:rPr lang="pt-PT" smtClean="0"/>
              <a:pPr/>
              <a:t>22-03-2012</a:t>
            </a:fld>
            <a:endParaRPr lang="pt-PT"/>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8614B0-DA12-471A-9AE5-C29214B92FEA}" type="slidenum">
              <a:rPr lang="pt-PT" smtClean="0"/>
              <a:pPr/>
              <a:t>‹nº›</a:t>
            </a:fld>
            <a:endParaRPr lang="pt-PT"/>
          </a:p>
        </p:txBody>
      </p:sp>
    </p:spTree>
    <p:extLst>
      <p:ext uri="{BB962C8B-B14F-4D97-AF65-F5344CB8AC3E}">
        <p14:creationId xmlns:p14="http://schemas.microsoft.com/office/powerpoint/2010/main" xmlns="" val="610949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9" name="Subtítu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Títu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pt-PT" smtClean="0"/>
              <a:t>Clique para editar o estilo</a:t>
            </a:r>
            <a:endParaRPr kumimoji="0" lang="en-US"/>
          </a:p>
        </p:txBody>
      </p:sp>
      <p:cxnSp>
        <p:nvCxnSpPr>
          <p:cNvPr id="8" name="Conexão recta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exão recta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Marcador de Posição da Data 14"/>
          <p:cNvSpPr>
            <a:spLocks noGrp="1"/>
          </p:cNvSpPr>
          <p:nvPr>
            <p:ph type="dt" sz="half" idx="10"/>
          </p:nvPr>
        </p:nvSpPr>
        <p:spPr/>
        <p:txBody>
          <a:bodyPr/>
          <a:lstStyle/>
          <a:p>
            <a:fld id="{2C1A1645-B6B5-4CFE-B81F-5B2D5FAB920E}" type="datetime1">
              <a:rPr lang="pt-PT" smtClean="0"/>
              <a:pPr/>
              <a:t>22-03-2012</a:t>
            </a:fld>
            <a:endParaRPr lang="pt-PT"/>
          </a:p>
        </p:txBody>
      </p:sp>
      <p:sp>
        <p:nvSpPr>
          <p:cNvPr id="16" name="Marcador de Posição do Número do Diapositivo 15"/>
          <p:cNvSpPr>
            <a:spLocks noGrp="1"/>
          </p:cNvSpPr>
          <p:nvPr>
            <p:ph type="sldNum" sz="quarter" idx="11"/>
          </p:nvPr>
        </p:nvSpPr>
        <p:spPr/>
        <p:txBody>
          <a:bodyPr/>
          <a:lstStyle/>
          <a:p>
            <a:fld id="{4CE7E1AD-74FD-41B0-A6C0-44B96B99C982}" type="slidenum">
              <a:rPr lang="pt-PT" smtClean="0"/>
              <a:pPr/>
              <a:t>‹nº›</a:t>
            </a:fld>
            <a:endParaRPr lang="pt-PT"/>
          </a:p>
        </p:txBody>
      </p:sp>
      <p:sp>
        <p:nvSpPr>
          <p:cNvPr id="17" name="Marcador de Posição do Rodapé 16"/>
          <p:cNvSpPr>
            <a:spLocks noGrp="1"/>
          </p:cNvSpPr>
          <p:nvPr>
            <p:ph type="ftr" sz="quarter" idx="12"/>
          </p:nvPr>
        </p:nvSpPr>
        <p:spPr/>
        <p:txBody>
          <a:bodyPr/>
          <a:lstStyle/>
          <a:p>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C9FE1A3B-B3B8-49F1-B5F2-3DBFB8F7934C}" type="datetime1">
              <a:rPr lang="pt-PT" smtClean="0"/>
              <a:pPr/>
              <a:t>22-03-2012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4CE7E1AD-74FD-41B0-A6C0-44B96B99C982}"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784F8FC7-4026-4BA4-9FE6-C2F50FEFB99E}" type="datetime1">
              <a:rPr lang="pt-PT" smtClean="0"/>
              <a:pPr/>
              <a:t>22-03-2012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4CE7E1AD-74FD-41B0-A6C0-44B96B99C982}"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9" name="Marcador de Posição de Conteúdo 8"/>
          <p:cNvSpPr>
            <a:spLocks noGrp="1"/>
          </p:cNvSpPr>
          <p:nvPr>
            <p:ph idx="1"/>
          </p:nvPr>
        </p:nvSpPr>
        <p:spPr>
          <a:xfrm>
            <a:off x="457200" y="1524000"/>
            <a:ext cx="8229600" cy="4572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4" name="Marcador de Posição da Data 13"/>
          <p:cNvSpPr>
            <a:spLocks noGrp="1"/>
          </p:cNvSpPr>
          <p:nvPr>
            <p:ph type="dt" sz="half" idx="14"/>
          </p:nvPr>
        </p:nvSpPr>
        <p:spPr/>
        <p:txBody>
          <a:bodyPr/>
          <a:lstStyle/>
          <a:p>
            <a:fld id="{8EFD2644-2C20-4E75-AE54-8804DF783089}" type="datetime1">
              <a:rPr lang="pt-PT" smtClean="0"/>
              <a:pPr/>
              <a:t>22-03-2012</a:t>
            </a:fld>
            <a:endParaRPr lang="pt-PT"/>
          </a:p>
        </p:txBody>
      </p:sp>
      <p:sp>
        <p:nvSpPr>
          <p:cNvPr id="15" name="Marcador de Posição do Número do Diapositivo 14"/>
          <p:cNvSpPr>
            <a:spLocks noGrp="1"/>
          </p:cNvSpPr>
          <p:nvPr>
            <p:ph type="sldNum" sz="quarter" idx="15"/>
          </p:nvPr>
        </p:nvSpPr>
        <p:spPr/>
        <p:txBody>
          <a:bodyPr/>
          <a:lstStyle>
            <a:lvl1pPr algn="ctr">
              <a:defRPr/>
            </a:lvl1pPr>
          </a:lstStyle>
          <a:p>
            <a:fld id="{4CE7E1AD-74FD-41B0-A6C0-44B96B99C982}" type="slidenum">
              <a:rPr lang="pt-PT" smtClean="0"/>
              <a:pPr/>
              <a:t>‹nº›</a:t>
            </a:fld>
            <a:endParaRPr lang="pt-PT"/>
          </a:p>
        </p:txBody>
      </p:sp>
      <p:sp>
        <p:nvSpPr>
          <p:cNvPr id="16" name="Marcador de Posição do Rodapé 15"/>
          <p:cNvSpPr>
            <a:spLocks noGrp="1"/>
          </p:cNvSpPr>
          <p:nvPr>
            <p:ph type="ftr" sz="quarter" idx="16"/>
          </p:nvPr>
        </p:nvSpPr>
        <p:spPr/>
        <p:txBody>
          <a:bodyPr/>
          <a:lstStyle/>
          <a:p>
            <a:endParaRPr lang="pt-PT"/>
          </a:p>
        </p:txBody>
      </p:sp>
      <p:sp>
        <p:nvSpPr>
          <p:cNvPr id="17" name="Título 16"/>
          <p:cNvSpPr>
            <a:spLocks noGrp="1"/>
          </p:cNvSpPr>
          <p:nvPr>
            <p:ph type="title"/>
          </p:nvPr>
        </p:nvSpPr>
        <p:spPr/>
        <p:txBody>
          <a:bodyPr rtlCol="0" anchor="b" anchorCtr="0"/>
          <a:lstStyle/>
          <a:p>
            <a:r>
              <a:rPr kumimoji="0" lang="pt-PT" smtClean="0"/>
              <a:t>Clique para editar o estilo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4" name="Marcador de Posição da Data 3"/>
          <p:cNvSpPr>
            <a:spLocks noGrp="1"/>
          </p:cNvSpPr>
          <p:nvPr>
            <p:ph type="dt" sz="half" idx="10"/>
          </p:nvPr>
        </p:nvSpPr>
        <p:spPr/>
        <p:txBody>
          <a:bodyPr/>
          <a:lstStyle/>
          <a:p>
            <a:fld id="{07FD4B6A-8A3B-474A-A9AA-D6B4F165A759}" type="datetime1">
              <a:rPr lang="pt-PT" smtClean="0"/>
              <a:pPr/>
              <a:t>22-03-2012</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4CE7E1AD-74FD-41B0-A6C0-44B96B99C982}" type="slidenum">
              <a:rPr lang="pt-PT" smtClean="0"/>
              <a:pPr/>
              <a:t>‹nº›</a:t>
            </a:fld>
            <a:endParaRPr lang="pt-PT"/>
          </a:p>
        </p:txBody>
      </p:sp>
      <p:sp>
        <p:nvSpPr>
          <p:cNvPr id="2" name="Títu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cxnSp>
        <p:nvCxnSpPr>
          <p:cNvPr id="7" name="Conexão recta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5" name="Marcador de Posição da Data 4"/>
          <p:cNvSpPr>
            <a:spLocks noGrp="1"/>
          </p:cNvSpPr>
          <p:nvPr>
            <p:ph type="dt" sz="half" idx="10"/>
          </p:nvPr>
        </p:nvSpPr>
        <p:spPr/>
        <p:txBody>
          <a:bodyPr/>
          <a:lstStyle/>
          <a:p>
            <a:fld id="{B6FC09FD-6DC3-4829-B758-5F0ABEA97AE4}" type="datetime1">
              <a:rPr lang="pt-PT" smtClean="0"/>
              <a:pPr/>
              <a:t>22-03-2012</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4CE7E1AD-74FD-41B0-A6C0-44B96B99C982}" type="slidenum">
              <a:rPr lang="pt-PT" smtClean="0"/>
              <a:pPr/>
              <a:t>‹nº›</a:t>
            </a:fld>
            <a:endParaRPr lang="pt-PT"/>
          </a:p>
        </p:txBody>
      </p:sp>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11" name="Marcador de Posição de Conteúdo 10"/>
          <p:cNvSpPr>
            <a:spLocks noGrp="1"/>
          </p:cNvSpPr>
          <p:nvPr>
            <p:ph sz="half" idx="1"/>
          </p:nvPr>
        </p:nvSpPr>
        <p:spPr>
          <a:xfrm>
            <a:off x="457200" y="1524000"/>
            <a:ext cx="4059936" cy="4572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3" name="Marcador de Posição de Conteúdo 12"/>
          <p:cNvSpPr>
            <a:spLocks noGrp="1"/>
          </p:cNvSpPr>
          <p:nvPr>
            <p:ph sz="half" idx="2"/>
          </p:nvPr>
        </p:nvSpPr>
        <p:spPr>
          <a:xfrm>
            <a:off x="4648200" y="1524000"/>
            <a:ext cx="4059936" cy="4572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9" name="Marcador de Posição do Número do Diapositivo 8"/>
          <p:cNvSpPr>
            <a:spLocks noGrp="1"/>
          </p:cNvSpPr>
          <p:nvPr>
            <p:ph type="sldNum" sz="quarter" idx="12"/>
          </p:nvPr>
        </p:nvSpPr>
        <p:spPr/>
        <p:txBody>
          <a:bodyPr/>
          <a:lstStyle/>
          <a:p>
            <a:fld id="{4CE7E1AD-74FD-41B0-A6C0-44B96B99C982}" type="slidenum">
              <a:rPr lang="pt-PT" smtClean="0"/>
              <a:pPr/>
              <a:t>‹nº›</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7" name="Marcador de Posição da Data 6"/>
          <p:cNvSpPr>
            <a:spLocks noGrp="1"/>
          </p:cNvSpPr>
          <p:nvPr>
            <p:ph type="dt" sz="half" idx="10"/>
          </p:nvPr>
        </p:nvSpPr>
        <p:spPr/>
        <p:txBody>
          <a:bodyPr/>
          <a:lstStyle/>
          <a:p>
            <a:fld id="{A7D8ECA2-2E2F-4A31-B6A8-DE2102B59937}" type="datetime1">
              <a:rPr lang="pt-PT" smtClean="0"/>
              <a:pPr/>
              <a:t>22-03-2012</a:t>
            </a:fld>
            <a:endParaRPr lang="pt-PT"/>
          </a:p>
        </p:txBody>
      </p:sp>
      <p:sp>
        <p:nvSpPr>
          <p:cNvPr id="3" name="Marcador de Posição do Tex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32" name="Marcador de Posição de Conteúdo 31"/>
          <p:cNvSpPr>
            <a:spLocks noGrp="1"/>
          </p:cNvSpPr>
          <p:nvPr>
            <p:ph sz="half" idx="2"/>
          </p:nvPr>
        </p:nvSpPr>
        <p:spPr>
          <a:xfrm>
            <a:off x="457200" y="2201896"/>
            <a:ext cx="4038600" cy="3913632"/>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34" name="Marcador de Posição de Conteúdo 33"/>
          <p:cNvSpPr>
            <a:spLocks noGrp="1"/>
          </p:cNvSpPr>
          <p:nvPr>
            <p:ph sz="quarter" idx="4"/>
          </p:nvPr>
        </p:nvSpPr>
        <p:spPr>
          <a:xfrm>
            <a:off x="4649788" y="2201896"/>
            <a:ext cx="4038600" cy="3913632"/>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2" name="Título 1"/>
          <p:cNvSpPr>
            <a:spLocks noGrp="1"/>
          </p:cNvSpPr>
          <p:nvPr>
            <p:ph type="title"/>
          </p:nvPr>
        </p:nvSpPr>
        <p:spPr>
          <a:xfrm>
            <a:off x="457200" y="155448"/>
            <a:ext cx="8229600" cy="1143000"/>
          </a:xfrm>
        </p:spPr>
        <p:txBody>
          <a:bodyPr anchor="b" anchorCtr="0"/>
          <a:lstStyle>
            <a:lvl1pPr>
              <a:defRPr/>
            </a:lvl1pPr>
          </a:lstStyle>
          <a:p>
            <a:r>
              <a:rPr kumimoji="0" lang="pt-PT" smtClean="0"/>
              <a:t>Clique para editar o estilo</a:t>
            </a:r>
            <a:endParaRPr kumimoji="0" lang="en-US"/>
          </a:p>
        </p:txBody>
      </p:sp>
      <p:sp>
        <p:nvSpPr>
          <p:cNvPr id="12" name="Marcador de Posição do Tex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cxnSp>
        <p:nvCxnSpPr>
          <p:cNvPr id="10" name="Conexão recta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exão recta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3" name="Marcador de Posição da Data 2"/>
          <p:cNvSpPr>
            <a:spLocks noGrp="1"/>
          </p:cNvSpPr>
          <p:nvPr>
            <p:ph type="dt" sz="half" idx="10"/>
          </p:nvPr>
        </p:nvSpPr>
        <p:spPr/>
        <p:txBody>
          <a:bodyPr/>
          <a:lstStyle/>
          <a:p>
            <a:fld id="{A3504EFD-D311-48FD-BD70-59671D4AA7D2}" type="datetime1">
              <a:rPr lang="pt-PT" smtClean="0"/>
              <a:pPr/>
              <a:t>22-03-2012</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4CE7E1AD-74FD-41B0-A6C0-44B96B99C982}" type="slidenum">
              <a:rPr lang="pt-PT" smtClean="0"/>
              <a:pPr/>
              <a:t>‹nº›</a:t>
            </a:fld>
            <a:endParaRPr lang="pt-PT"/>
          </a:p>
        </p:txBody>
      </p:sp>
      <p:sp>
        <p:nvSpPr>
          <p:cNvPr id="2" name="Título 1"/>
          <p:cNvSpPr>
            <a:spLocks noGrp="1"/>
          </p:cNvSpPr>
          <p:nvPr>
            <p:ph type="title"/>
          </p:nvPr>
        </p:nvSpPr>
        <p:spPr/>
        <p:txBody>
          <a:bodyPr/>
          <a:lstStyle/>
          <a:p>
            <a:r>
              <a:rPr kumimoji="0" lang="pt-PT" smtClean="0"/>
              <a:t>Clique para editar o estilo</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FE243537-BD1A-41F6-BA4F-8F3D95A7E22C}" type="datetime1">
              <a:rPr lang="pt-PT" smtClean="0"/>
              <a:pPr/>
              <a:t>22-03-2012</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4CE7E1AD-74FD-41B0-A6C0-44B96B99C982}"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9" name="Marcador de Posição de Conteúdo 28"/>
          <p:cNvSpPr>
            <a:spLocks noGrp="1"/>
          </p:cNvSpPr>
          <p:nvPr>
            <p:ph sz="quarter" idx="1"/>
          </p:nvPr>
        </p:nvSpPr>
        <p:spPr>
          <a:xfrm>
            <a:off x="457200" y="457200"/>
            <a:ext cx="6248400" cy="5715000"/>
          </a:xfrm>
        </p:spPr>
        <p:txBody>
          <a:bodyPr/>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3" name="Marcador de Posição do Tex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31" name="Títu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PT" smtClean="0"/>
              <a:t>Clique para editar o estilo</a:t>
            </a:r>
            <a:endParaRPr kumimoji="0" lang="en-US"/>
          </a:p>
        </p:txBody>
      </p:sp>
      <p:sp>
        <p:nvSpPr>
          <p:cNvPr id="8" name="Marcador de Posição da Data 7"/>
          <p:cNvSpPr>
            <a:spLocks noGrp="1"/>
          </p:cNvSpPr>
          <p:nvPr>
            <p:ph type="dt" sz="half" idx="14"/>
          </p:nvPr>
        </p:nvSpPr>
        <p:spPr/>
        <p:txBody>
          <a:bodyPr/>
          <a:lstStyle/>
          <a:p>
            <a:fld id="{73B6CAAE-EF2A-4039-9A68-A147F38363D1}" type="datetime1">
              <a:rPr lang="pt-PT" smtClean="0"/>
              <a:pPr/>
              <a:t>22-03-2012</a:t>
            </a:fld>
            <a:endParaRPr lang="pt-PT"/>
          </a:p>
        </p:txBody>
      </p:sp>
      <p:sp>
        <p:nvSpPr>
          <p:cNvPr id="9" name="Marcador de Posição do Número do Diapositivo 8"/>
          <p:cNvSpPr>
            <a:spLocks noGrp="1"/>
          </p:cNvSpPr>
          <p:nvPr>
            <p:ph type="sldNum" sz="quarter" idx="15"/>
          </p:nvPr>
        </p:nvSpPr>
        <p:spPr/>
        <p:txBody>
          <a:bodyPr/>
          <a:lstStyle/>
          <a:p>
            <a:fld id="{4CE7E1AD-74FD-41B0-A6C0-44B96B99C982}" type="slidenum">
              <a:rPr lang="pt-PT" smtClean="0"/>
              <a:pPr/>
              <a:t>‹nº›</a:t>
            </a:fld>
            <a:endParaRPr lang="pt-PT"/>
          </a:p>
        </p:txBody>
      </p:sp>
      <p:sp>
        <p:nvSpPr>
          <p:cNvPr id="10" name="Marcador de Posição do Rodapé 9"/>
          <p:cNvSpPr>
            <a:spLocks noGrp="1"/>
          </p:cNvSpPr>
          <p:nvPr>
            <p:ph type="ftr" sz="quarter" idx="16"/>
          </p:nvPr>
        </p:nvSpPr>
        <p:spPr/>
        <p:txBody>
          <a:bodyPr/>
          <a:lstStyle/>
          <a:p>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pt-PT" smtClean="0"/>
              <a:t>Clique para editar o estilo</a:t>
            </a:r>
            <a:endParaRPr kumimoji="0" lang="en-US"/>
          </a:p>
        </p:txBody>
      </p:sp>
      <p:sp>
        <p:nvSpPr>
          <p:cNvPr id="3" name="Marcador de Posição da Imagem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pt-PT" smtClean="0"/>
              <a:t>Clique no ícone para adicionar uma imagem</a:t>
            </a:r>
            <a:endParaRPr kumimoji="0" lang="en-US"/>
          </a:p>
        </p:txBody>
      </p:sp>
      <p:sp>
        <p:nvSpPr>
          <p:cNvPr id="4" name="Marcador de Posição do Tex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8" name="Marcador de Posição da Data 7"/>
          <p:cNvSpPr>
            <a:spLocks noGrp="1"/>
          </p:cNvSpPr>
          <p:nvPr>
            <p:ph type="dt" sz="half" idx="10"/>
          </p:nvPr>
        </p:nvSpPr>
        <p:spPr/>
        <p:txBody>
          <a:bodyPr/>
          <a:lstStyle/>
          <a:p>
            <a:fld id="{D11A230B-EA9A-48F6-8413-AE1D1D800EA8}" type="datetime1">
              <a:rPr lang="pt-PT" smtClean="0"/>
              <a:pPr/>
              <a:t>22-03-2012</a:t>
            </a:fld>
            <a:endParaRPr lang="pt-PT"/>
          </a:p>
        </p:txBody>
      </p:sp>
      <p:sp>
        <p:nvSpPr>
          <p:cNvPr id="9" name="Marcador de Posição do Número do Diapositivo 8"/>
          <p:cNvSpPr>
            <a:spLocks noGrp="1"/>
          </p:cNvSpPr>
          <p:nvPr>
            <p:ph type="sldNum" sz="quarter" idx="11"/>
          </p:nvPr>
        </p:nvSpPr>
        <p:spPr/>
        <p:txBody>
          <a:bodyPr/>
          <a:lstStyle/>
          <a:p>
            <a:fld id="{4CE7E1AD-74FD-41B0-A6C0-44B96B99C982}" type="slidenum">
              <a:rPr lang="pt-PT" smtClean="0"/>
              <a:pPr/>
              <a:t>‹nº›</a:t>
            </a:fld>
            <a:endParaRPr lang="pt-PT"/>
          </a:p>
        </p:txBody>
      </p:sp>
      <p:sp>
        <p:nvSpPr>
          <p:cNvPr id="10" name="Marcador de Posição do Rodapé 9"/>
          <p:cNvSpPr>
            <a:spLocks noGrp="1"/>
          </p:cNvSpPr>
          <p:nvPr>
            <p:ph type="ftr" sz="quarter" idx="12"/>
          </p:nvPr>
        </p:nvSpPr>
        <p:spPr/>
        <p:txBody>
          <a:bodyPr/>
          <a:lstStyle/>
          <a:p>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Marcador de Posição do Tex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24" name="Marcador de Posição da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B97C8C9-617A-49D5-8B98-0ADE6946A0EF}" type="datetime1">
              <a:rPr lang="pt-PT" smtClean="0"/>
              <a:pPr/>
              <a:t>22-03-2012</a:t>
            </a:fld>
            <a:endParaRPr lang="pt-PT"/>
          </a:p>
        </p:txBody>
      </p:sp>
      <p:sp>
        <p:nvSpPr>
          <p:cNvPr id="10" name="Marcador de Posição do Rodapé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pt-PT"/>
          </a:p>
        </p:txBody>
      </p:sp>
      <p:sp>
        <p:nvSpPr>
          <p:cNvPr id="22" name="Marcador de Posição do Número do Diapositivo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CE7E1AD-74FD-41B0-A6C0-44B96B99C982}" type="slidenum">
              <a:rPr lang="pt-PT" smtClean="0"/>
              <a:pPr/>
              <a:t>‹nº›</a:t>
            </a:fld>
            <a:endParaRPr lang="pt-PT"/>
          </a:p>
        </p:txBody>
      </p:sp>
      <p:sp>
        <p:nvSpPr>
          <p:cNvPr id="5" name="Marcador de Posição do Títu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pt-PT" smtClean="0"/>
              <a:t>Clique para editar o estilo</a:t>
            </a:r>
            <a:endParaRPr kumimoji="0"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priberam.pt/dlpo/Conjugar.aspx?pal=interpolar"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priberam.pt/dlpo/Conjugar.aspx?pal=cooperar"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web-eprego.com/" TargetMode="External"/><Relationship Id="rId2" Type="http://schemas.openxmlformats.org/officeDocument/2006/relationships/hyperlink" Target="http://www.pesquisaoneline.com/" TargetMode="Externa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www.lex.com.br/noticias/contrato/"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Número do Diapositivo 1"/>
          <p:cNvSpPr>
            <a:spLocks noGrp="1"/>
          </p:cNvSpPr>
          <p:nvPr>
            <p:ph type="sldNum" sz="quarter" idx="15"/>
          </p:nvPr>
        </p:nvSpPr>
        <p:spPr>
          <a:xfrm>
            <a:off x="8748464" y="6525344"/>
            <a:ext cx="395536" cy="332656"/>
          </a:xfrm>
        </p:spPr>
        <p:txBody>
          <a:bodyPr/>
          <a:lstStyle/>
          <a:p>
            <a:fld id="{4CE7E1AD-74FD-41B0-A6C0-44B96B99C982}" type="slidenum">
              <a:rPr lang="pt-PT" sz="1200" smtClean="0">
                <a:solidFill>
                  <a:schemeClr val="tx1"/>
                </a:solidFill>
                <a:latin typeface="Comic Sans MS" pitchFamily="66" charset="0"/>
                <a:cs typeface="Arial" pitchFamily="34" charset="0"/>
              </a:rPr>
              <a:pPr/>
              <a:t>1</a:t>
            </a:fld>
            <a:endParaRPr lang="pt-PT" sz="1200" dirty="0">
              <a:solidFill>
                <a:schemeClr val="tx1"/>
              </a:solidFill>
              <a:latin typeface="Comic Sans MS" pitchFamily="66" charset="0"/>
              <a:cs typeface="Arial" pitchFamily="34" charset="0"/>
            </a:endParaRPr>
          </a:p>
        </p:txBody>
      </p:sp>
      <p:sp>
        <p:nvSpPr>
          <p:cNvPr id="13" name="Rectângulo 12"/>
          <p:cNvSpPr/>
          <p:nvPr/>
        </p:nvSpPr>
        <p:spPr>
          <a:xfrm>
            <a:off x="1714480" y="214290"/>
            <a:ext cx="5069016" cy="923330"/>
          </a:xfrm>
          <a:prstGeom prst="rect">
            <a:avLst/>
          </a:prstGeom>
          <a:noFill/>
        </p:spPr>
        <p:txBody>
          <a:bodyPr wrap="none" lIns="91440" tIns="45720" rIns="91440" bIns="45720">
            <a:spAutoFit/>
          </a:bodyPr>
          <a:lstStyle/>
          <a:p>
            <a:pPr algn="ctr"/>
            <a:r>
              <a:rPr lang="pt-PT" sz="54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rPr>
              <a:t>Galileu-Açores</a:t>
            </a:r>
            <a:endParaRPr lang="pt-PT" sz="54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14" name="Rectângulo 13"/>
          <p:cNvSpPr/>
          <p:nvPr/>
        </p:nvSpPr>
        <p:spPr>
          <a:xfrm>
            <a:off x="6429388" y="3214686"/>
            <a:ext cx="2371912" cy="830997"/>
          </a:xfrm>
          <a:prstGeom prst="rect">
            <a:avLst/>
          </a:prstGeom>
          <a:noFill/>
        </p:spPr>
        <p:txBody>
          <a:bodyPr wrap="square" lIns="91440" tIns="45720" rIns="91440" bIns="45720">
            <a:spAutoFit/>
          </a:bodyPr>
          <a:lstStyle/>
          <a:p>
            <a:pPr algn="ctr"/>
            <a:r>
              <a:rPr lang="pt-PT" sz="2400" b="1" cap="none" spc="100" dirty="0" smtClean="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latin typeface="Comic Sans MS" pitchFamily="66" charset="0"/>
              </a:rPr>
              <a:t>Marta , Sónia e Clara</a:t>
            </a:r>
            <a:endParaRPr lang="pt-PT" sz="2400" b="1" cap="none" spc="100" dirty="0">
              <a:ln w="18000">
                <a:solidFill>
                  <a:schemeClr val="accent1">
                    <a:satMod val="200000"/>
                    <a:tint val="72000"/>
                  </a:schemeClr>
                </a:solidFill>
                <a:prstDash val="solid"/>
              </a:ln>
              <a:solidFill>
                <a:schemeClr val="accent1">
                  <a:satMod val="280000"/>
                  <a:tint val="100000"/>
                  <a:alpha val="5700"/>
                </a:schemeClr>
              </a:solidFill>
              <a:effectLst>
                <a:outerShdw blurRad="25000" dist="20000" dir="16020000" algn="tl">
                  <a:schemeClr val="accent1">
                    <a:satMod val="200000"/>
                    <a:shade val="1000"/>
                    <a:alpha val="60000"/>
                  </a:schemeClr>
                </a:outerShdw>
              </a:effectLst>
            </a:endParaRPr>
          </a:p>
        </p:txBody>
      </p:sp>
      <p:sp>
        <p:nvSpPr>
          <p:cNvPr id="15" name="Rectângulo 14"/>
          <p:cNvSpPr/>
          <p:nvPr/>
        </p:nvSpPr>
        <p:spPr>
          <a:xfrm>
            <a:off x="2857488" y="5429264"/>
            <a:ext cx="2634054" cy="954107"/>
          </a:xfrm>
          <a:prstGeom prst="rect">
            <a:avLst/>
          </a:prstGeom>
          <a:noFill/>
        </p:spPr>
        <p:txBody>
          <a:bodyPr wrap="none" lIns="91440" tIns="45720" rIns="91440" bIns="45720">
            <a:spAutoFit/>
          </a:bodyPr>
          <a:lstStyle/>
          <a:p>
            <a:pPr algn="ctr"/>
            <a:r>
              <a:rPr lang="pt-PT" sz="2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rPr>
              <a:t>Ponta Delgada</a:t>
            </a:r>
          </a:p>
          <a:p>
            <a:pPr algn="ctr"/>
            <a:r>
              <a:rPr lang="pt-PT" sz="2800" b="1" cap="none" spc="0"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rPr>
              <a:t>2012 </a:t>
            </a:r>
            <a:endParaRPr lang="pt-PT" sz="28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pic>
        <p:nvPicPr>
          <p:cNvPr id="25605" name="Picture 5"/>
          <p:cNvPicPr>
            <a:picLocks noChangeAspect="1" noChangeArrowheads="1"/>
          </p:cNvPicPr>
          <p:nvPr/>
        </p:nvPicPr>
        <p:blipFill>
          <a:blip r:embed="rId2" cstate="print"/>
          <a:srcRect/>
          <a:stretch>
            <a:fillRect/>
          </a:stretch>
        </p:blipFill>
        <p:spPr bwMode="auto">
          <a:xfrm>
            <a:off x="2267744" y="1412776"/>
            <a:ext cx="2880319" cy="3672409"/>
          </a:xfrm>
          <a:prstGeom prst="rect">
            <a:avLst/>
          </a:prstGeom>
          <a:noFill/>
          <a:ln w="9525">
            <a:noFill/>
            <a:miter lim="800000"/>
            <a:headEnd/>
            <a:tailEnd/>
          </a:ln>
        </p:spPr>
      </p:pic>
    </p:spTree>
    <p:extLst>
      <p:ext uri="{BB962C8B-B14F-4D97-AF65-F5344CB8AC3E}">
        <p14:creationId xmlns:p14="http://schemas.microsoft.com/office/powerpoint/2010/main" xmlns="" val="3370276648"/>
      </p:ext>
    </p:extLst>
  </p:cSld>
  <p:clrMapOvr>
    <a:masterClrMapping/>
  </p:clrMapOvr>
  <p:transition>
    <p:pull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179512" y="188640"/>
            <a:ext cx="8964488" cy="6048672"/>
          </a:xfrm>
        </p:spPr>
        <p:txBody>
          <a:bodyPr>
            <a:normAutofit/>
          </a:bodyPr>
          <a:lstStyle/>
          <a:p>
            <a:pPr marL="850392" lvl="1" indent="-457200">
              <a:buAutoNum type="alphaLcParenR" startAt="4"/>
            </a:pPr>
            <a:r>
              <a:rPr lang="pt-PT" sz="2000" smtClean="0">
                <a:solidFill>
                  <a:schemeClr val="tx1">
                    <a:lumMod val="95000"/>
                  </a:schemeClr>
                </a:solidFill>
                <a:latin typeface="Comic Sans MS" pitchFamily="66" charset="0"/>
              </a:rPr>
              <a:t>Contribuir com seu empenho para a elevação da produtividade do trabalhador;</a:t>
            </a:r>
          </a:p>
          <a:p>
            <a:pPr marL="850392" lvl="1" indent="-457200">
              <a:buAutoNum type="alphaLcParenR" startAt="4"/>
            </a:pPr>
            <a:r>
              <a:rPr lang="pt-PT" sz="2000" smtClean="0">
                <a:solidFill>
                  <a:schemeClr val="tx1">
                    <a:lumMod val="95000"/>
                  </a:schemeClr>
                </a:solidFill>
                <a:latin typeface="Comic Sans MS" pitchFamily="66" charset="0"/>
              </a:rPr>
              <a:t>Respeitar a autonomia técnica do trabalhador,</a:t>
            </a:r>
          </a:p>
          <a:p>
            <a:pPr marL="850392" lvl="1" indent="-457200">
              <a:buAutoNum type="alphaLcParenR" startAt="4"/>
            </a:pPr>
            <a:r>
              <a:rPr lang="pt-PT" sz="2000" smtClean="0">
                <a:solidFill>
                  <a:schemeClr val="tx1">
                    <a:lumMod val="95000"/>
                  </a:schemeClr>
                </a:solidFill>
                <a:latin typeface="Comic Sans MS" pitchFamily="66" charset="0"/>
              </a:rPr>
              <a:t>Prevenir os riscos e doenças profissionais; </a:t>
            </a:r>
          </a:p>
          <a:p>
            <a:pPr marL="850392" lvl="1" indent="-457200">
              <a:buAutoNum type="alphaLcParenR" startAt="4"/>
            </a:pPr>
            <a:r>
              <a:rPr lang="pt-PT" sz="2000" smtClean="0">
                <a:solidFill>
                  <a:schemeClr val="tx1">
                    <a:lumMod val="95000"/>
                  </a:schemeClr>
                </a:solidFill>
                <a:latin typeface="Comic Sans MS" pitchFamily="66" charset="0"/>
              </a:rPr>
              <a:t>Indemniza-lo dos prejuízos resultantes de acidentes de trabalho;</a:t>
            </a:r>
          </a:p>
          <a:p>
            <a:pPr marL="850392" lvl="1" indent="-457200">
              <a:buAutoNum type="alphaLcParenR" startAt="4"/>
            </a:pPr>
            <a:r>
              <a:rPr lang="pt-PT" sz="2000" smtClean="0">
                <a:solidFill>
                  <a:schemeClr val="tx1">
                    <a:lumMod val="95000"/>
                  </a:schemeClr>
                </a:solidFill>
                <a:latin typeface="Comic Sans MS" pitchFamily="66" charset="0"/>
              </a:rPr>
              <a:t>Fornecer ao trabalhador informação e a formação adequadas á prevenção de riscos de acidentes ou doenças;</a:t>
            </a:r>
          </a:p>
          <a:p>
            <a:pPr marL="850392" lvl="1" indent="-457200">
              <a:buAutoNum type="alphaLcParenR" startAt="4"/>
            </a:pPr>
            <a:r>
              <a:rPr lang="pt-PT" sz="2000" smtClean="0">
                <a:solidFill>
                  <a:schemeClr val="tx1">
                    <a:lumMod val="95000"/>
                  </a:schemeClr>
                </a:solidFill>
                <a:latin typeface="Comic Sans MS" pitchFamily="66" charset="0"/>
              </a:rPr>
              <a:t>Manter actualizado.</a:t>
            </a:r>
          </a:p>
          <a:p>
            <a:pPr marL="594360" indent="-457200">
              <a:buFont typeface="Wingdings" pitchFamily="2" charset="2"/>
              <a:buChar char="Ø"/>
            </a:pPr>
            <a:r>
              <a:rPr lang="pt-PT" sz="2000" smtClean="0">
                <a:latin typeface="Comic Sans MS" pitchFamily="66" charset="0"/>
              </a:rPr>
              <a:t>Organização da actividade, este deve sempre observar o principio geral.</a:t>
            </a:r>
          </a:p>
          <a:p>
            <a:pPr marL="594360" indent="-457200">
              <a:buFont typeface="Wingdings" pitchFamily="2" charset="2"/>
              <a:buChar char="Ø"/>
            </a:pPr>
            <a:r>
              <a:rPr lang="pt-PT" sz="2000" smtClean="0">
                <a:latin typeface="Comic Sans MS" pitchFamily="66" charset="0"/>
              </a:rPr>
              <a:t>Favorecer a conciliação da actividade profissional com a vida familiar e pessoal;</a:t>
            </a:r>
          </a:p>
          <a:p>
            <a:pPr marL="594360" indent="-457200">
              <a:buFont typeface="Wingdings" pitchFamily="2" charset="2"/>
              <a:buChar char="Ø"/>
            </a:pPr>
            <a:r>
              <a:rPr lang="pt-PT" sz="2000" smtClean="0">
                <a:latin typeface="Comic Sans MS" pitchFamily="66" charset="0"/>
              </a:rPr>
              <a:t>O empregador deve comunicar ao serviço com competência inspectiva do ministério responsável pela área laboral.</a:t>
            </a:r>
          </a:p>
          <a:p>
            <a:pPr marL="594360" indent="-457200">
              <a:buFont typeface="Wingdings" pitchFamily="2" charset="2"/>
              <a:buChar char="Ø"/>
            </a:pPr>
            <a:r>
              <a:rPr lang="pt-PT" sz="2000" smtClean="0">
                <a:latin typeface="Comic Sans MS" pitchFamily="66" charset="0"/>
              </a:rPr>
              <a:t>Alterações devem ser comunicadas no prazo de 30 dias;</a:t>
            </a:r>
          </a:p>
          <a:p>
            <a:pPr marL="594360" indent="-457200">
              <a:buFont typeface="Wingdings" pitchFamily="2" charset="2"/>
              <a:buChar char="Ø"/>
            </a:pPr>
            <a:r>
              <a:rPr lang="pt-PT" sz="2000" smtClean="0">
                <a:latin typeface="Comic Sans MS" pitchFamily="66" charset="0"/>
              </a:rPr>
              <a:t>Sem prejuízos de outras obrigações, o trabalho deve:</a:t>
            </a:r>
          </a:p>
          <a:p>
            <a:pPr marL="850392" lvl="1" indent="-457200">
              <a:buAutoNum type="alphaLcParenR" startAt="4"/>
            </a:pPr>
            <a:endParaRPr lang="pt-PT" sz="200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10</a:t>
            </a:fld>
            <a:endParaRPr lang="pt-PT" sz="12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95536" y="404664"/>
            <a:ext cx="8496944" cy="5318051"/>
          </a:xfrm>
        </p:spPr>
        <p:txBody>
          <a:bodyPr>
            <a:normAutofit/>
          </a:bodyPr>
          <a:lstStyle/>
          <a:p>
            <a:pPr marL="850392" lvl="1" indent="-457200">
              <a:buFont typeface="+mj-lt"/>
              <a:buAutoNum type="alphaLcParenR"/>
            </a:pPr>
            <a:r>
              <a:rPr lang="pt-PT" sz="2000" smtClean="0">
                <a:solidFill>
                  <a:schemeClr val="tx1">
                    <a:lumMod val="95000"/>
                  </a:schemeClr>
                </a:solidFill>
                <a:latin typeface="Comic Sans MS" pitchFamily="66" charset="0"/>
              </a:rPr>
              <a:t>Respeitar e tratar o empregador, os companheiros de trabalho e as pessoas que se relacionem com a empresa.</a:t>
            </a:r>
          </a:p>
          <a:p>
            <a:pPr marL="850392" lvl="1" indent="-457200">
              <a:buFont typeface="+mj-lt"/>
              <a:buAutoNum type="alphaLcParenR"/>
            </a:pPr>
            <a:r>
              <a:rPr lang="pt-PT" sz="2000" smtClean="0">
                <a:solidFill>
                  <a:schemeClr val="tx1">
                    <a:lumMod val="95000"/>
                  </a:schemeClr>
                </a:solidFill>
                <a:latin typeface="Comic Sans MS" pitchFamily="66" charset="0"/>
              </a:rPr>
              <a:t>Ser pontual e assíduo;</a:t>
            </a:r>
          </a:p>
          <a:p>
            <a:pPr marL="850392" lvl="1" indent="-457200">
              <a:buFont typeface="+mj-lt"/>
              <a:buAutoNum type="alphaLcParenR"/>
            </a:pPr>
            <a:r>
              <a:rPr lang="pt-PT" sz="2000" smtClean="0">
                <a:solidFill>
                  <a:schemeClr val="tx1">
                    <a:lumMod val="95000"/>
                  </a:schemeClr>
                </a:solidFill>
                <a:latin typeface="Comic Sans MS" pitchFamily="66" charset="0"/>
              </a:rPr>
              <a:t>Realizar o trabalho com perfeição e entusiasmo;</a:t>
            </a:r>
          </a:p>
          <a:p>
            <a:pPr marL="850392" lvl="1" indent="-457200">
              <a:buFont typeface="+mj-lt"/>
              <a:buAutoNum type="alphaLcParenR"/>
            </a:pPr>
            <a:r>
              <a:rPr lang="pt-PT" sz="2000" smtClean="0">
                <a:solidFill>
                  <a:schemeClr val="tx1">
                    <a:lumMod val="95000"/>
                  </a:schemeClr>
                </a:solidFill>
                <a:latin typeface="Comic Sans MS" pitchFamily="66" charset="0"/>
              </a:rPr>
              <a:t>Participar de modo eficiente nas acções de formação profissional; </a:t>
            </a:r>
          </a:p>
          <a:p>
            <a:pPr marL="850392" lvl="1" indent="-457200">
              <a:buFont typeface="+mj-lt"/>
              <a:buAutoNum type="alphaLcParenR"/>
            </a:pPr>
            <a:r>
              <a:rPr lang="pt-PT" sz="2000" smtClean="0">
                <a:solidFill>
                  <a:schemeClr val="tx1">
                    <a:lumMod val="95000"/>
                  </a:schemeClr>
                </a:solidFill>
                <a:latin typeface="Comic Sans MS" pitchFamily="66" charset="0"/>
              </a:rPr>
              <a:t>Cumprir e respeitar as ordens do empregador, que não sejam contrárias aos seus direitos e garantias.</a:t>
            </a:r>
          </a:p>
          <a:p>
            <a:pPr marL="850392" lvl="1" indent="-457200">
              <a:buFont typeface="+mj-lt"/>
              <a:buAutoNum type="alphaLcParenR"/>
            </a:pPr>
            <a:r>
              <a:rPr lang="pt-PT" sz="2000" smtClean="0">
                <a:solidFill>
                  <a:schemeClr val="tx1">
                    <a:lumMod val="95000"/>
                  </a:schemeClr>
                </a:solidFill>
                <a:latin typeface="Comic Sans MS" pitchFamily="66" charset="0"/>
              </a:rPr>
              <a:t>Guardar lealdade ao trabalhador;</a:t>
            </a:r>
          </a:p>
          <a:p>
            <a:pPr marL="850392" lvl="1" indent="-457200">
              <a:buFont typeface="+mj-lt"/>
              <a:buAutoNum type="alphaLcParenR"/>
            </a:pPr>
            <a:r>
              <a:rPr lang="pt-PT" sz="2000" smtClean="0">
                <a:solidFill>
                  <a:schemeClr val="tx1">
                    <a:lumMod val="95000"/>
                  </a:schemeClr>
                </a:solidFill>
                <a:latin typeface="Comic Sans MS" pitchFamily="66" charset="0"/>
              </a:rPr>
              <a:t>Boa relação com os bens relacionados com o trabalho;</a:t>
            </a:r>
          </a:p>
          <a:p>
            <a:pPr marL="850392" lvl="1" indent="-457200">
              <a:buFont typeface="+mj-lt"/>
              <a:buAutoNum type="alphaLcParenR"/>
            </a:pPr>
            <a:r>
              <a:rPr lang="pt-PT" sz="2000" smtClean="0">
                <a:solidFill>
                  <a:schemeClr val="tx1">
                    <a:lumMod val="95000"/>
                  </a:schemeClr>
                </a:solidFill>
                <a:latin typeface="Comic Sans MS" pitchFamily="66" charset="0"/>
              </a:rPr>
              <a:t>Cumprir as regras de segurança e de saúde no seu local de trabalho.</a:t>
            </a:r>
          </a:p>
          <a:p>
            <a:pPr marL="594360" indent="-457200">
              <a:buFont typeface="Wingdings" pitchFamily="2" charset="2"/>
              <a:buChar char="Ø"/>
            </a:pPr>
            <a:r>
              <a:rPr lang="pt-PT" sz="2000" smtClean="0">
                <a:latin typeface="Comic Sans MS" pitchFamily="66" charset="0"/>
              </a:rPr>
              <a:t>Dever de respeitar as ordens ou instruções do empregador com o seu superior, dentro dos poderes que por ele lhe forem atribuídos.               </a:t>
            </a:r>
          </a:p>
          <a:p>
            <a:pPr marL="850392" lvl="1" indent="-457200">
              <a:buFont typeface="+mj-lt"/>
              <a:buAutoNum type="alphaLcParenR"/>
            </a:pPr>
            <a:endParaRPr lang="pt-PT" sz="200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11</a:t>
            </a:fld>
            <a:endParaRPr lang="pt-PT" sz="12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normAutofit/>
          </a:bodyPr>
          <a:lstStyle/>
          <a:p>
            <a:r>
              <a:rPr lang="pt-PT" sz="2000" smtClean="0">
                <a:solidFill>
                  <a:schemeClr val="accent3">
                    <a:lumMod val="40000"/>
                    <a:lumOff val="60000"/>
                  </a:schemeClr>
                </a:solidFill>
                <a:latin typeface="Comic Sans MS" pitchFamily="66" charset="0"/>
              </a:rPr>
              <a:t>O desenvolvimento foi feito em base dos artigos referidos:</a:t>
            </a:r>
          </a:p>
          <a:p>
            <a:pPr>
              <a:buFont typeface="Wingdings" pitchFamily="2" charset="2"/>
              <a:buChar char="Ø"/>
            </a:pPr>
            <a:r>
              <a:rPr lang="pt-PT" sz="2000" smtClean="0">
                <a:solidFill>
                  <a:schemeClr val="accent3">
                    <a:lumMod val="40000"/>
                    <a:lumOff val="60000"/>
                  </a:schemeClr>
                </a:solidFill>
                <a:latin typeface="Comic Sans MS" pitchFamily="66" charset="0"/>
              </a:rPr>
              <a:t>1ª parte: artigos 97º ,98º, 99º, 100º, 101º</a:t>
            </a:r>
          </a:p>
          <a:p>
            <a:pPr>
              <a:buFont typeface="Wingdings" pitchFamily="2" charset="2"/>
              <a:buChar char="Ø"/>
            </a:pPr>
            <a:r>
              <a:rPr lang="pt-PT" sz="2000" smtClean="0">
                <a:solidFill>
                  <a:schemeClr val="accent3">
                    <a:lumMod val="40000"/>
                    <a:lumOff val="60000"/>
                  </a:schemeClr>
                </a:solidFill>
                <a:latin typeface="Comic Sans MS" pitchFamily="66" charset="0"/>
              </a:rPr>
              <a:t>2ª parte: artigos 106º, 107º,108º, 109º</a:t>
            </a:r>
          </a:p>
          <a:p>
            <a:pPr>
              <a:buFont typeface="Wingdings" pitchFamily="2" charset="2"/>
              <a:buChar char="Ø"/>
            </a:pPr>
            <a:r>
              <a:rPr lang="pt-PT" sz="2000" smtClean="0">
                <a:solidFill>
                  <a:schemeClr val="accent3">
                    <a:lumMod val="40000"/>
                    <a:lumOff val="60000"/>
                  </a:schemeClr>
                </a:solidFill>
                <a:latin typeface="Comic Sans MS" pitchFamily="66" charset="0"/>
              </a:rPr>
              <a:t>3ªparte: artigos 126º,127º, 128º</a:t>
            </a:r>
          </a:p>
          <a:p>
            <a:endParaRPr lang="pt-PT" sz="2000" smtClean="0">
              <a:latin typeface="Comic Sans MS" pitchFamily="66" charset="0"/>
            </a:endParaRPr>
          </a:p>
          <a:p>
            <a:r>
              <a:rPr lang="pt-PT" sz="2000" smtClean="0">
                <a:solidFill>
                  <a:schemeClr val="accent3">
                    <a:lumMod val="20000"/>
                    <a:lumOff val="80000"/>
                  </a:schemeClr>
                </a:solidFill>
                <a:latin typeface="Comic Sans MS" pitchFamily="66" charset="0"/>
              </a:rPr>
              <a:t>Estes foram estudados, escolhidos e resumidos por grupos, tendo em conta os seus títulos:</a:t>
            </a:r>
          </a:p>
          <a:p>
            <a:pPr>
              <a:buFont typeface="Wingdings" pitchFamily="2" charset="2"/>
              <a:buChar char="Ø"/>
            </a:pPr>
            <a:r>
              <a:rPr lang="pt-PT" sz="2000" smtClean="0">
                <a:latin typeface="Comic Sans MS" pitchFamily="66" charset="0"/>
              </a:rPr>
              <a:t>   1ª  - O empregador e a empresa.</a:t>
            </a:r>
          </a:p>
          <a:p>
            <a:pPr>
              <a:buFont typeface="Wingdings" pitchFamily="2" charset="2"/>
              <a:buChar char="Ø"/>
            </a:pPr>
            <a:r>
              <a:rPr lang="pt-PT" sz="2000" smtClean="0">
                <a:latin typeface="Comic Sans MS" pitchFamily="66" charset="0"/>
              </a:rPr>
              <a:t>   2ª  - Informação sobre aspectos relevantes na prestação de trabalho.</a:t>
            </a:r>
          </a:p>
          <a:p>
            <a:pPr>
              <a:buFont typeface="Wingdings" pitchFamily="2" charset="2"/>
              <a:buChar char="Ø"/>
            </a:pPr>
            <a:r>
              <a:rPr lang="pt-PT" sz="2000" smtClean="0">
                <a:latin typeface="Comic Sans MS" pitchFamily="66" charset="0"/>
              </a:rPr>
              <a:t>   3ª  -Direitos, deveres e garantias das partes.</a:t>
            </a:r>
          </a:p>
          <a:p>
            <a:endParaRPr lang="pt-PT" sz="2000"/>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12</a:t>
            </a:fld>
            <a:endParaRPr lang="pt-PT" sz="1200">
              <a:latin typeface="Comic Sans MS" pitchFamily="66" charset="0"/>
            </a:endParaRPr>
          </a:p>
        </p:txBody>
      </p:sp>
      <p:sp>
        <p:nvSpPr>
          <p:cNvPr id="3" name="Título 2"/>
          <p:cNvSpPr>
            <a:spLocks noGrp="1"/>
          </p:cNvSpPr>
          <p:nvPr>
            <p:ph type="title"/>
          </p:nvPr>
        </p:nvSpPr>
        <p:spPr/>
        <p:txBody>
          <a:bodyPr>
            <a:normAutofit/>
          </a:bodyPr>
          <a:lstStyle/>
          <a:p>
            <a:r>
              <a:rPr lang="pt-PT" sz="2400" smtClean="0">
                <a:solidFill>
                  <a:schemeClr val="bg2">
                    <a:lumMod val="50000"/>
                  </a:schemeClr>
                </a:solidFill>
                <a:latin typeface="Comic Sans MS" pitchFamily="66" charset="0"/>
              </a:rPr>
              <a:t>Desenvolvimento:</a:t>
            </a:r>
            <a:endParaRPr lang="pt-PT" sz="24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normAutofit/>
          </a:bodyPr>
          <a:lstStyle/>
          <a:p>
            <a:pPr>
              <a:buFont typeface="Wingdings" pitchFamily="2" charset="2"/>
              <a:buChar char="Ø"/>
            </a:pPr>
            <a:r>
              <a:rPr lang="pt-PT" sz="2800" smtClean="0">
                <a:latin typeface="Comic Sans MS" pitchFamily="66" charset="0"/>
              </a:rPr>
              <a:t>   </a:t>
            </a:r>
            <a:r>
              <a:rPr lang="pt-PT" sz="2000" smtClean="0">
                <a:latin typeface="Comic Sans MS" pitchFamily="66" charset="0"/>
              </a:rPr>
              <a:t>Na relação de trabalhador este esta dependente ao poder de direcção do empregador, é atribuída uma actividade ao empregado, em que decorrência do contrato de trabalho, cabe ao empregador organizar a actividade.</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O empregador pode fiscalizar e impor retificações as actividades profissionais dos seus empregados, obtendo assim também a sua disciplina.</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Estes poderes dizem respeito apenas á relação de emprego, nos serviços prestados pelo empregado no seu local de trabalho e conforme a legislação.</a:t>
            </a:r>
          </a:p>
          <a:p>
            <a:pPr>
              <a:buNone/>
            </a:pPr>
            <a:r>
              <a:rPr lang="pt-PT" sz="2000" smtClean="0">
                <a:latin typeface="Comic Sans MS" pitchFamily="66" charset="0"/>
              </a:rPr>
              <a:t>   </a:t>
            </a:r>
          </a:p>
          <a:p>
            <a:endParaRPr lang="pt-PT"/>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13</a:t>
            </a:fld>
            <a:endParaRPr lang="pt-PT" sz="1200">
              <a:latin typeface="Comic Sans MS" pitchFamily="66" charset="0"/>
            </a:endParaRPr>
          </a:p>
        </p:txBody>
      </p:sp>
      <p:sp>
        <p:nvSpPr>
          <p:cNvPr id="3" name="Título 2"/>
          <p:cNvSpPr>
            <a:spLocks noGrp="1"/>
          </p:cNvSpPr>
          <p:nvPr>
            <p:ph type="title"/>
          </p:nvPr>
        </p:nvSpPr>
        <p:spPr/>
        <p:txBody>
          <a:bodyPr>
            <a:noAutofit/>
          </a:bodyPr>
          <a:lstStyle/>
          <a:p>
            <a:r>
              <a:rPr lang="pt-PT" sz="2400" b="0" smtClean="0">
                <a:solidFill>
                  <a:schemeClr val="bg1"/>
                </a:solidFill>
                <a:latin typeface="Comic Sans MS" pitchFamily="66" charset="0"/>
              </a:rPr>
              <a:t>1ªparte: </a:t>
            </a:r>
            <a:r>
              <a:rPr lang="pt-PT" sz="2400" b="0" smtClean="0">
                <a:solidFill>
                  <a:schemeClr val="accent3">
                    <a:lumMod val="40000"/>
                    <a:lumOff val="60000"/>
                  </a:schemeClr>
                </a:solidFill>
                <a:latin typeface="Comic Sans MS" pitchFamily="66" charset="0"/>
              </a:rPr>
              <a:t>o empregador e a empresa</a:t>
            </a:r>
            <a:endParaRPr lang="pt-PT" sz="2400" b="0">
              <a:solidFill>
                <a:schemeClr val="accent3">
                  <a:lumMod val="40000"/>
                  <a:lumOff val="60000"/>
                </a:schemeClr>
              </a:solidFill>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67544" y="836712"/>
            <a:ext cx="8229600" cy="4968552"/>
          </a:xfrm>
        </p:spPr>
        <p:txBody>
          <a:bodyPr>
            <a:normAutofit/>
          </a:bodyPr>
          <a:lstStyle/>
          <a:p>
            <a:pPr>
              <a:buFont typeface="Wingdings" pitchFamily="2" charset="2"/>
              <a:buChar char="Ø"/>
            </a:pPr>
            <a:r>
              <a:rPr lang="pt-PT" sz="2000" dirty="0" smtClean="0">
                <a:latin typeface="Comic Sans MS" pitchFamily="66" charset="0"/>
              </a:rPr>
              <a:t>   Pode ser feito um regulamento interno da empresa com base num documento, com o objectivo de indicar a morada da unidade local, do centro local ou unidade de apoio da autoridade para as condições de trabalho.</a:t>
            </a:r>
          </a:p>
          <a:p>
            <a:pPr>
              <a:buNone/>
            </a:pPr>
            <a:endParaRPr lang="pt-PT" sz="2000" dirty="0" smtClean="0">
              <a:latin typeface="Comic Sans MS" pitchFamily="66" charset="0"/>
            </a:endParaRPr>
          </a:p>
          <a:p>
            <a:pPr>
              <a:buNone/>
            </a:pPr>
            <a:endParaRPr lang="pt-PT" sz="2000" dirty="0" smtClean="0">
              <a:latin typeface="Comic Sans MS" pitchFamily="66" charset="0"/>
            </a:endParaRPr>
          </a:p>
          <a:p>
            <a:pPr>
              <a:buFont typeface="Wingdings" pitchFamily="2" charset="2"/>
              <a:buChar char="Ø"/>
            </a:pPr>
            <a:r>
              <a:rPr lang="pt-PT" sz="2000" dirty="0" smtClean="0">
                <a:latin typeface="Comic Sans MS" pitchFamily="66" charset="0"/>
              </a:rPr>
              <a:t>   Com o conteúdo a comunicação de regulamento interno de empresa contendo normas de organização e disciplina no trabalho, que só produz efeitos após o envio á autoridade para as condições do trabalho, á responsabilidade do empregador, relativamente á disposição do código de trabalho dos artigos mencionados no mesmo documento</a:t>
            </a:r>
            <a:endParaRPr lang="pt-PT" sz="2000" dirty="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14</a:t>
            </a:fld>
            <a:endParaRPr lang="pt-PT" sz="12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1052736"/>
            <a:ext cx="8229600" cy="5805263"/>
          </a:xfrm>
        </p:spPr>
        <p:txBody>
          <a:bodyPr/>
          <a:lstStyle/>
          <a:p>
            <a:pPr>
              <a:buFont typeface="Wingdings" pitchFamily="2" charset="2"/>
              <a:buChar char="Ø"/>
            </a:pPr>
            <a:r>
              <a:rPr lang="pt-PT" sz="2000" dirty="0" smtClean="0">
                <a:latin typeface="Comic Sans MS" pitchFamily="66" charset="0"/>
              </a:rPr>
              <a:t>Relativamente ao tipo de empresas, a </a:t>
            </a:r>
            <a:r>
              <a:rPr lang="pt-PT" sz="2000" dirty="0" err="1" smtClean="0">
                <a:latin typeface="Comic Sans MS" pitchFamily="66" charset="0"/>
              </a:rPr>
              <a:t>concepção</a:t>
            </a:r>
            <a:r>
              <a:rPr lang="pt-PT" sz="2000" dirty="0" smtClean="0">
                <a:latin typeface="Comic Sans MS" pitchFamily="66" charset="0"/>
              </a:rPr>
              <a:t> de uma empresa pequena ou grande, com ou sem fins lucrativos, não se torna possível sem um conjunto de princípios administrativos onde geram a organização e consequentemente o desenvolvimento da empresa, desde o panejamento, organização, coordenação, controle.</a:t>
            </a:r>
          </a:p>
          <a:p>
            <a:pPr>
              <a:buNone/>
            </a:pPr>
            <a:endParaRPr lang="pt-PT" dirty="0"/>
          </a:p>
        </p:txBody>
      </p:sp>
      <p:sp>
        <p:nvSpPr>
          <p:cNvPr id="6" name="Marcador de Posição do Número do Diapositivo 5"/>
          <p:cNvSpPr>
            <a:spLocks noGrp="1"/>
          </p:cNvSpPr>
          <p:nvPr>
            <p:ph type="sldNum" sz="quarter" idx="15"/>
          </p:nvPr>
        </p:nvSpPr>
        <p:spPr/>
        <p:txBody>
          <a:bodyPr/>
          <a:lstStyle/>
          <a:p>
            <a:fld id="{4CE7E1AD-74FD-41B0-A6C0-44B96B99C982}" type="slidenum">
              <a:rPr lang="pt-PT" sz="1200" smtClean="0">
                <a:latin typeface="Comic Sans MS" pitchFamily="66" charset="0"/>
              </a:rPr>
              <a:pPr/>
              <a:t>15</a:t>
            </a:fld>
            <a:endParaRPr lang="pt-PT" sz="1200">
              <a:latin typeface="Comic Sans MS" pitchFamily="66" charset="0"/>
            </a:endParaRPr>
          </a:p>
        </p:txBody>
      </p:sp>
      <p:sp>
        <p:nvSpPr>
          <p:cNvPr id="5" name="Rectângulo 4"/>
          <p:cNvSpPr/>
          <p:nvPr/>
        </p:nvSpPr>
        <p:spPr>
          <a:xfrm>
            <a:off x="539552" y="3789040"/>
            <a:ext cx="8208912" cy="1631216"/>
          </a:xfrm>
          <a:prstGeom prst="rect">
            <a:avLst/>
          </a:prstGeom>
        </p:spPr>
        <p:txBody>
          <a:bodyPr wrap="square">
            <a:spAutoFit/>
          </a:bodyPr>
          <a:lstStyle/>
          <a:p>
            <a:pPr>
              <a:buFont typeface="Wingdings" pitchFamily="2" charset="2"/>
              <a:buChar char="Ø"/>
            </a:pPr>
            <a:r>
              <a:rPr lang="pt-PT" sz="2000" dirty="0" smtClean="0">
                <a:latin typeface="Comic Sans MS" pitchFamily="66" charset="0"/>
              </a:rPr>
              <a:t>Na diversidade de empregadores, o trabalhador pode obrigar-se a prestar trabalho a vários empregadores nos quais existe uma relação de grupo ou que tenham estruturas organizadas em comum que mencione no contrato de trabalho. Tanto como os deveres e direitos. Tendo em conta todos os prazos estipulados por lei. </a:t>
            </a:r>
            <a:endParaRPr lang="pt-PT" sz="2000" dirty="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noAutofit/>
          </a:bodyPr>
          <a:lstStyle/>
          <a:p>
            <a:pPr>
              <a:buFont typeface="Wingdings" pitchFamily="2" charset="2"/>
              <a:buChar char="Ø"/>
            </a:pPr>
            <a:r>
              <a:rPr lang="pt-PT" sz="2000" smtClean="0">
                <a:latin typeface="Comic Sans MS" pitchFamily="66" charset="0"/>
              </a:rPr>
              <a:t>   O dever de informação, existem um agrupado de informações que devem ser obrigatoriamente divulgadas, pela administração da empresa aos seus trabalhadores, como informar a identidade da empresa tais como a ligação com grupos da mesma, o local destas,</a:t>
            </a:r>
          </a:p>
          <a:p>
            <a:pPr>
              <a:buNone/>
            </a:pPr>
            <a:r>
              <a:rPr lang="pt-PT" sz="2000" smtClean="0">
                <a:latin typeface="Comic Sans MS" pitchFamily="66" charset="0"/>
              </a:rPr>
              <a:t>  (que podem nem sempre ser fixos como já antes foi mencionado o trabalho prestado em vários locais)</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Deve ser divulgado as funções do trabalhador tanto quanto como a categoria correspondente, tendo sempre em conta as datas e prazos do contrato.</a:t>
            </a:r>
            <a:endParaRPr lang="pt-PT" sz="200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16</a:t>
            </a:fld>
            <a:endParaRPr lang="pt-PT" sz="1200">
              <a:latin typeface="Comic Sans MS" pitchFamily="66" charset="0"/>
            </a:endParaRPr>
          </a:p>
        </p:txBody>
      </p:sp>
      <p:sp>
        <p:nvSpPr>
          <p:cNvPr id="3" name="Título 2"/>
          <p:cNvSpPr>
            <a:spLocks noGrp="1"/>
          </p:cNvSpPr>
          <p:nvPr>
            <p:ph type="title"/>
          </p:nvPr>
        </p:nvSpPr>
        <p:spPr/>
        <p:txBody>
          <a:bodyPr>
            <a:normAutofit/>
          </a:bodyPr>
          <a:lstStyle/>
          <a:p>
            <a:r>
              <a:rPr lang="pt-PT" sz="2400" b="0" smtClean="0">
                <a:solidFill>
                  <a:schemeClr val="bg1"/>
                </a:solidFill>
                <a:latin typeface="Comic Sans MS" pitchFamily="66" charset="0"/>
              </a:rPr>
              <a:t>2ªparte:</a:t>
            </a:r>
            <a:r>
              <a:rPr lang="pt-PT" sz="2400" b="0" smtClean="0">
                <a:solidFill>
                  <a:schemeClr val="accent2">
                    <a:lumMod val="75000"/>
                  </a:schemeClr>
                </a:solidFill>
                <a:latin typeface="Comic Sans MS" pitchFamily="66" charset="0"/>
              </a:rPr>
              <a:t> </a:t>
            </a:r>
            <a:r>
              <a:rPr lang="pt-PT" sz="2400" b="0" smtClean="0">
                <a:solidFill>
                  <a:schemeClr val="accent3">
                    <a:lumMod val="40000"/>
                    <a:lumOff val="60000"/>
                  </a:schemeClr>
                </a:solidFill>
                <a:latin typeface="Comic Sans MS" pitchFamily="66" charset="0"/>
              </a:rPr>
              <a:t>informação sobre aspectos relevantes na prestação de trabalho</a:t>
            </a:r>
            <a:endParaRPr lang="pt-PT" sz="2400" b="0">
              <a:solidFill>
                <a:schemeClr val="accent3">
                  <a:lumMod val="40000"/>
                  <a:lumOff val="60000"/>
                </a:schemeClr>
              </a:solidFill>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23528" y="404664"/>
            <a:ext cx="8229600" cy="4968552"/>
          </a:xfrm>
        </p:spPr>
        <p:txBody>
          <a:bodyPr>
            <a:normAutofit/>
          </a:bodyPr>
          <a:lstStyle/>
          <a:p>
            <a:pPr>
              <a:buFont typeface="Wingdings" pitchFamily="2" charset="2"/>
              <a:buChar char="Ø"/>
            </a:pPr>
            <a:r>
              <a:rPr lang="pt-PT" sz="2800" smtClean="0"/>
              <a:t> </a:t>
            </a:r>
            <a:r>
              <a:rPr lang="pt-PT" sz="2000" smtClean="0">
                <a:latin typeface="Comic Sans MS" pitchFamily="66" charset="0"/>
              </a:rPr>
              <a:t>É da competência empregadora definir e informar com antecedência a data de ferias e a sua duração, assim como o fim de contrato, valores numéricos destes, mencionar o numero de apólice de seguro de trabalho e identificação da entidade seguradora.</a:t>
            </a:r>
          </a:p>
          <a:p>
            <a:pPr>
              <a:buNone/>
            </a:pPr>
            <a:endParaRPr lang="pt-PT" sz="2000" smtClean="0">
              <a:latin typeface="Comic Sans MS" pitchFamily="66" charset="0"/>
            </a:endParaRP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Quanto aos meios destas informações devem ser feitas por escrito, através de um documento legalizado, como o contrato de trabalho ou outro documento valido, devendo ser assinado por ambas as partes.</a:t>
            </a:r>
          </a:p>
          <a:p>
            <a:endParaRPr lang="pt-PT" sz="240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17</a:t>
            </a:fld>
            <a:endParaRPr lang="pt-PT" sz="12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95536" y="908720"/>
            <a:ext cx="8229600" cy="4824536"/>
          </a:xfrm>
        </p:spPr>
        <p:txBody>
          <a:bodyPr>
            <a:normAutofit/>
          </a:bodyPr>
          <a:lstStyle/>
          <a:p>
            <a:pPr>
              <a:buFont typeface="Wingdings" pitchFamily="2" charset="2"/>
              <a:buChar char="Ø"/>
            </a:pPr>
            <a:r>
              <a:rPr lang="pt-PT" sz="2000" smtClean="0">
                <a:latin typeface="Comic Sans MS" pitchFamily="66" charset="0"/>
              </a:rPr>
              <a:t>   Sobre a informação relativamente  a prestação de trabalho no estrangeiro, o trabalhador que vá exercer a sua actividade de trabalho no estrangeiro deve-lhe ser comunicado desde a sua partida, o seu período de trabalho, a moeda e lugar do pagamento, os locais de acesso e cuidados de saúde, e a democracia ( costumes, religião, regras etc.) que usa o pais para onde vai.</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Sendo também o dever do empregador fazer toda a actualização da informação ao trabalhador sobre todas as alterações regelantes para a prestação de realização da actividade laboral, tendo sempre  em conta os prazos estipulados por lei.</a:t>
            </a:r>
          </a:p>
          <a:p>
            <a:endParaRPr lang="pt-PT" sz="2000">
              <a:latin typeface="Comic Sans MS" pitchFamily="66" charset="0"/>
            </a:endParaRPr>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200" smtClean="0">
                <a:latin typeface="Comic Sans MS" pitchFamily="66" charset="0"/>
              </a:rPr>
              <a:pPr/>
              <a:t>18</a:t>
            </a:fld>
            <a:endParaRPr lang="pt-PT" sz="12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normAutofit/>
          </a:bodyPr>
          <a:lstStyle/>
          <a:p>
            <a:pPr>
              <a:buFont typeface="Wingdings" pitchFamily="2" charset="2"/>
              <a:buChar char="Ø"/>
            </a:pPr>
            <a:r>
              <a:rPr lang="pt-PT" sz="3100" smtClean="0">
                <a:latin typeface="Comic Sans MS" pitchFamily="66" charset="0"/>
              </a:rPr>
              <a:t>   </a:t>
            </a:r>
            <a:r>
              <a:rPr lang="pt-PT" sz="2000" smtClean="0">
                <a:latin typeface="Comic Sans MS" pitchFamily="66" charset="0"/>
              </a:rPr>
              <a:t>As entidades empregadoras tem alguns deveres para com os seus trabalhadores e usufruem da mesma forma, de alguns direitos a partir do momento em que o contrato de trabalho entra em vigor e ate ao seu termo.</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O empregador esta obrigado a respeitar o trabalhador enquanto seu colaborador e a reconhecer o seu trabalho retribuindo-lhe um pagamento acordado entre ambas as partes e dando-lhe as necessárias condições de trabalho. Verificar a qualidade da execução das tarefas e providenciar formas de aumentar a produtividade dos seus empregados são também obrigações do empresário.</a:t>
            </a:r>
          </a:p>
          <a:p>
            <a:endParaRPr lang="pt-PT" sz="2000"/>
          </a:p>
        </p:txBody>
      </p:sp>
      <p:sp>
        <p:nvSpPr>
          <p:cNvPr id="4" name="Marcador de Posição do Número do Diapositivo 3"/>
          <p:cNvSpPr>
            <a:spLocks noGrp="1"/>
          </p:cNvSpPr>
          <p:nvPr>
            <p:ph type="sldNum" sz="quarter" idx="15"/>
          </p:nvPr>
        </p:nvSpPr>
        <p:spPr/>
        <p:txBody>
          <a:bodyPr/>
          <a:lstStyle/>
          <a:p>
            <a:fld id="{4CE7E1AD-74FD-41B0-A6C0-44B96B99C982}" type="slidenum">
              <a:rPr lang="pt-PT" sz="1100" smtClean="0">
                <a:latin typeface="Comic Sans MS" pitchFamily="66" charset="0"/>
              </a:rPr>
              <a:pPr/>
              <a:t>19</a:t>
            </a:fld>
            <a:endParaRPr lang="pt-PT" sz="1100">
              <a:latin typeface="Comic Sans MS" pitchFamily="66" charset="0"/>
            </a:endParaRPr>
          </a:p>
        </p:txBody>
      </p:sp>
      <p:sp>
        <p:nvSpPr>
          <p:cNvPr id="3" name="Título 2"/>
          <p:cNvSpPr>
            <a:spLocks noGrp="1"/>
          </p:cNvSpPr>
          <p:nvPr>
            <p:ph type="title"/>
          </p:nvPr>
        </p:nvSpPr>
        <p:spPr/>
        <p:txBody>
          <a:bodyPr>
            <a:normAutofit/>
          </a:bodyPr>
          <a:lstStyle/>
          <a:p>
            <a:r>
              <a:rPr lang="pt-PT" sz="2400" smtClean="0">
                <a:solidFill>
                  <a:schemeClr val="bg1"/>
                </a:solidFill>
                <a:latin typeface="Comic Sans MS" pitchFamily="66" charset="0"/>
              </a:rPr>
              <a:t>3ªparte: </a:t>
            </a:r>
            <a:r>
              <a:rPr lang="pt-PT" sz="2400" smtClean="0">
                <a:solidFill>
                  <a:schemeClr val="accent3">
                    <a:lumMod val="40000"/>
                    <a:lumOff val="60000"/>
                  </a:schemeClr>
                </a:solidFill>
                <a:latin typeface="Comic Sans MS" pitchFamily="66" charset="0"/>
              </a:rPr>
              <a:t>Direitos e deveres e garantias das partes</a:t>
            </a:r>
            <a:r>
              <a:rPr lang="pt-PT" sz="2000" smtClean="0">
                <a:solidFill>
                  <a:schemeClr val="accent3">
                    <a:lumMod val="40000"/>
                    <a:lumOff val="60000"/>
                  </a:schemeClr>
                </a:solidFill>
                <a:latin typeface="Comic Sans MS" pitchFamily="66" charset="0"/>
              </a:rPr>
              <a:t>.</a:t>
            </a:r>
            <a:endParaRPr lang="pt-PT" sz="2000">
              <a:solidFill>
                <a:schemeClr val="accent3">
                  <a:lumMod val="40000"/>
                  <a:lumOff val="60000"/>
                </a:schemeClr>
              </a:solidFill>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Número do Diapositivo 1"/>
          <p:cNvSpPr>
            <a:spLocks noGrp="1"/>
          </p:cNvSpPr>
          <p:nvPr>
            <p:ph type="sldNum" sz="quarter" idx="15"/>
          </p:nvPr>
        </p:nvSpPr>
        <p:spPr>
          <a:xfrm>
            <a:off x="8748464" y="6525344"/>
            <a:ext cx="395536" cy="332656"/>
          </a:xfrm>
        </p:spPr>
        <p:txBody>
          <a:bodyPr/>
          <a:lstStyle/>
          <a:p>
            <a:fld id="{4CE7E1AD-74FD-41B0-A6C0-44B96B99C982}" type="slidenum">
              <a:rPr lang="pt-PT" sz="1200" smtClean="0">
                <a:solidFill>
                  <a:schemeClr val="tx1"/>
                </a:solidFill>
                <a:latin typeface="Comic Sans MS" pitchFamily="66" charset="0"/>
                <a:cs typeface="Arial" pitchFamily="34" charset="0"/>
              </a:rPr>
              <a:pPr/>
              <a:t>2</a:t>
            </a:fld>
            <a:endParaRPr lang="pt-PT" sz="1200" dirty="0">
              <a:solidFill>
                <a:schemeClr val="tx1"/>
              </a:solidFill>
              <a:latin typeface="Comic Sans MS" pitchFamily="66" charset="0"/>
              <a:cs typeface="Arial" pitchFamily="34" charset="0"/>
            </a:endParaRPr>
          </a:p>
        </p:txBody>
      </p:sp>
      <p:sp>
        <p:nvSpPr>
          <p:cNvPr id="13" name="Rectângulo 12"/>
          <p:cNvSpPr/>
          <p:nvPr/>
        </p:nvSpPr>
        <p:spPr>
          <a:xfrm>
            <a:off x="1979712" y="692696"/>
            <a:ext cx="4643470" cy="461665"/>
          </a:xfrm>
          <a:prstGeom prst="rect">
            <a:avLst/>
          </a:prstGeom>
          <a:noFill/>
        </p:spPr>
        <p:txBody>
          <a:bodyPr wrap="square" lIns="91440" tIns="45720" rIns="91440" bIns="45720">
            <a:spAutoFit/>
          </a:bodyPr>
          <a:lstStyle/>
          <a:p>
            <a:pPr algn="ctr"/>
            <a:r>
              <a:rPr lang="pt-PT" sz="2400" dirty="0" smtClean="0">
                <a:latin typeface="Comic Sans MS" pitchFamily="66" charset="0"/>
              </a:rPr>
              <a:t>Galileu-Açores</a:t>
            </a:r>
            <a:endParaRPr lang="pt-PT" sz="2400" dirty="0">
              <a:latin typeface="Comic Sans MS" pitchFamily="66" charset="0"/>
            </a:endParaRPr>
          </a:p>
        </p:txBody>
      </p:sp>
      <p:sp>
        <p:nvSpPr>
          <p:cNvPr id="15" name="Rectângulo 14"/>
          <p:cNvSpPr/>
          <p:nvPr/>
        </p:nvSpPr>
        <p:spPr>
          <a:xfrm>
            <a:off x="3419872" y="5949280"/>
            <a:ext cx="1800493" cy="646331"/>
          </a:xfrm>
          <a:prstGeom prst="rect">
            <a:avLst/>
          </a:prstGeom>
          <a:noFill/>
        </p:spPr>
        <p:txBody>
          <a:bodyPr wrap="none" lIns="91440" tIns="45720" rIns="91440" bIns="45720">
            <a:spAutoFit/>
          </a:bodyPr>
          <a:lstStyle/>
          <a:p>
            <a:pPr algn="ctr"/>
            <a:r>
              <a:rPr lang="pt-PT" dirty="0" smtClean="0"/>
              <a:t>Ponta Delgada</a:t>
            </a:r>
          </a:p>
          <a:p>
            <a:pPr algn="ctr"/>
            <a:r>
              <a:rPr lang="pt-PT" dirty="0" smtClean="0"/>
              <a:t>2012 </a:t>
            </a:r>
            <a:endParaRPr lang="pt-PT" dirty="0"/>
          </a:p>
        </p:txBody>
      </p:sp>
      <p:sp>
        <p:nvSpPr>
          <p:cNvPr id="10" name="Rectângulo 9"/>
          <p:cNvSpPr/>
          <p:nvPr/>
        </p:nvSpPr>
        <p:spPr>
          <a:xfrm>
            <a:off x="5213928" y="4643446"/>
            <a:ext cx="3930072" cy="646331"/>
          </a:xfrm>
          <a:prstGeom prst="rect">
            <a:avLst/>
          </a:prstGeom>
          <a:noFill/>
        </p:spPr>
        <p:txBody>
          <a:bodyPr wrap="square" lIns="91440" tIns="45720" rIns="91440" bIns="45720">
            <a:spAutoFit/>
          </a:bodyPr>
          <a:lstStyle/>
          <a:p>
            <a:pPr algn="ctr"/>
            <a:r>
              <a:rPr lang="pt-PT" dirty="0" smtClean="0"/>
              <a:t>CP1-Liberdade e Responsabilidade Democráticas</a:t>
            </a:r>
            <a:endParaRPr lang="pt-PT" dirty="0"/>
          </a:p>
        </p:txBody>
      </p:sp>
      <p:sp>
        <p:nvSpPr>
          <p:cNvPr id="19" name="Rectângulo 18"/>
          <p:cNvSpPr/>
          <p:nvPr/>
        </p:nvSpPr>
        <p:spPr>
          <a:xfrm>
            <a:off x="6012160" y="5301208"/>
            <a:ext cx="2286000" cy="646331"/>
          </a:xfrm>
          <a:prstGeom prst="rect">
            <a:avLst/>
          </a:prstGeom>
        </p:spPr>
        <p:txBody>
          <a:bodyPr wrap="square">
            <a:spAutoFit/>
          </a:bodyPr>
          <a:lstStyle/>
          <a:p>
            <a:pPr lvl="0" algn="ctr"/>
            <a:r>
              <a:rPr lang="pt-PT" dirty="0" smtClean="0"/>
              <a:t>Professora: Sónia Daniel</a:t>
            </a:r>
            <a:endParaRPr lang="pt-PT" dirty="0"/>
          </a:p>
        </p:txBody>
      </p:sp>
      <p:sp>
        <p:nvSpPr>
          <p:cNvPr id="23" name="Rectângulo 22"/>
          <p:cNvSpPr/>
          <p:nvPr/>
        </p:nvSpPr>
        <p:spPr>
          <a:xfrm>
            <a:off x="5580112" y="4221088"/>
            <a:ext cx="3237392" cy="369332"/>
          </a:xfrm>
          <a:prstGeom prst="rect">
            <a:avLst/>
          </a:prstGeom>
          <a:noFill/>
        </p:spPr>
        <p:txBody>
          <a:bodyPr wrap="square" lIns="91440" tIns="45720" rIns="91440" bIns="45720">
            <a:spAutoFit/>
          </a:bodyPr>
          <a:lstStyle/>
          <a:p>
            <a:pPr algn="ctr"/>
            <a:r>
              <a:rPr lang="pt-PT" dirty="0" smtClean="0">
                <a:latin typeface="Comic Sans MS" pitchFamily="66" charset="0"/>
              </a:rPr>
              <a:t>Marta , Sónia e Clara</a:t>
            </a:r>
            <a:endParaRPr lang="pt-PT" dirty="0">
              <a:latin typeface="Comic Sans MS" pitchFamily="66" charset="0"/>
            </a:endParaRPr>
          </a:p>
        </p:txBody>
      </p:sp>
      <p:sp>
        <p:nvSpPr>
          <p:cNvPr id="9" name="Rectângulo 8"/>
          <p:cNvSpPr/>
          <p:nvPr/>
        </p:nvSpPr>
        <p:spPr>
          <a:xfrm>
            <a:off x="1187624" y="2348880"/>
            <a:ext cx="6652783" cy="923330"/>
          </a:xfrm>
          <a:prstGeom prst="rect">
            <a:avLst/>
          </a:prstGeom>
          <a:noFill/>
        </p:spPr>
        <p:txBody>
          <a:bodyPr wrap="none" lIns="91440" tIns="45720" rIns="91440" bIns="45720">
            <a:spAutoFit/>
          </a:bodyPr>
          <a:lstStyle/>
          <a:p>
            <a:pPr algn="ctr"/>
            <a:r>
              <a:rPr lang="pt-PT"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rPr>
              <a:t>Código de Trabalho</a:t>
            </a:r>
            <a:endParaRPr lang="pt-PT"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Tree>
    <p:extLst>
      <p:ext uri="{BB962C8B-B14F-4D97-AF65-F5344CB8AC3E}">
        <p14:creationId xmlns:p14="http://schemas.microsoft.com/office/powerpoint/2010/main" xmlns="" val="3370276648"/>
      </p:ext>
    </p:extLst>
  </p:cSld>
  <p:clrMapOvr>
    <a:masterClrMapping/>
  </p:clrMapOvr>
  <p:transition advClick="0" advTm="3000">
    <p:pull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95536" y="476672"/>
            <a:ext cx="8229600" cy="5328592"/>
          </a:xfrm>
        </p:spPr>
        <p:txBody>
          <a:bodyPr>
            <a:noAutofit/>
          </a:bodyPr>
          <a:lstStyle/>
          <a:p>
            <a:pPr>
              <a:buFont typeface="Wingdings" pitchFamily="2" charset="2"/>
              <a:buChar char="Ø"/>
            </a:pPr>
            <a:r>
              <a:rPr lang="pt-PT" sz="2400" smtClean="0">
                <a:latin typeface="Comic Sans MS" pitchFamily="66" charset="0"/>
              </a:rPr>
              <a:t>  </a:t>
            </a:r>
            <a:r>
              <a:rPr lang="pt-PT" sz="2000" smtClean="0">
                <a:latin typeface="Comic Sans MS" pitchFamily="66" charset="0"/>
              </a:rPr>
              <a:t>Alem disso ,deve precaver situações de risco e garantir a segurança dos trabalhadores, bem como indemniza-los dos prejuízos resultantes de acidentes ou doenças causados pelo trabalho.</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Nas relações de trabalho os deveres do trabalhador é respeitar e tratar com educação o empregador e os seus colegas de trabalho, e demais pessoas com quem estabeleça relações profissionais, comparecer ao serviço com assiduidade e pontualidade, realizar o trabalho com zelo e diligência, cumprir a execução do trabalho.</a:t>
            </a:r>
          </a:p>
          <a:p>
            <a:pPr>
              <a:buNone/>
            </a:pPr>
            <a:endParaRPr lang="pt-PT" sz="2000" smtClean="0">
              <a:latin typeface="Comic Sans MS" pitchFamily="66" charset="0"/>
            </a:endParaRPr>
          </a:p>
          <a:p>
            <a:pPr>
              <a:buFont typeface="Wingdings" pitchFamily="2" charset="2"/>
              <a:buChar char="Ø"/>
            </a:pPr>
            <a:r>
              <a:rPr lang="pt-PT" sz="2000" smtClean="0">
                <a:latin typeface="Comic Sans MS" pitchFamily="66" charset="0"/>
              </a:rPr>
              <a:t>   Salvo na medida em que se mostrem contrarias aos seus direitos e garantias.</a:t>
            </a:r>
          </a:p>
          <a:p>
            <a:endParaRPr lang="pt-PT" sz="2400">
              <a:latin typeface="Comic Sans MS" pitchFamily="66" charset="0"/>
            </a:endParaRPr>
          </a:p>
        </p:txBody>
      </p:sp>
      <p:sp>
        <p:nvSpPr>
          <p:cNvPr id="4" name="Marcador de Posição do Número do Diapositivo 3"/>
          <p:cNvSpPr>
            <a:spLocks noGrp="1"/>
          </p:cNvSpPr>
          <p:nvPr>
            <p:ph type="sldNum" sz="quarter" idx="15"/>
          </p:nvPr>
        </p:nvSpPr>
        <p:spPr>
          <a:xfrm>
            <a:off x="8604448" y="6309320"/>
            <a:ext cx="365760" cy="365125"/>
          </a:xfrm>
        </p:spPr>
        <p:txBody>
          <a:bodyPr/>
          <a:lstStyle/>
          <a:p>
            <a:fld id="{4CE7E1AD-74FD-41B0-A6C0-44B96B99C982}" type="slidenum">
              <a:rPr lang="pt-PT" sz="1100" smtClean="0">
                <a:latin typeface="Comic Sans MS" pitchFamily="66" charset="0"/>
              </a:rPr>
              <a:pPr/>
              <a:t>20</a:t>
            </a:fld>
            <a:endParaRPr lang="pt-PT" sz="11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95536" y="476672"/>
            <a:ext cx="8229600" cy="5040560"/>
          </a:xfrm>
        </p:spPr>
        <p:txBody>
          <a:bodyPr>
            <a:normAutofit/>
          </a:bodyPr>
          <a:lstStyle/>
          <a:p>
            <a:pPr>
              <a:buNone/>
            </a:pPr>
            <a:endParaRPr lang="pt-PT" sz="2400" dirty="0" smtClean="0">
              <a:latin typeface="Comic Sans MS" pitchFamily="66" charset="0"/>
            </a:endParaRPr>
          </a:p>
          <a:p>
            <a:pPr>
              <a:buNone/>
            </a:pPr>
            <a:endParaRPr lang="pt-PT" sz="2400" dirty="0" smtClean="0">
              <a:latin typeface="Comic Sans MS" pitchFamily="66" charset="0"/>
            </a:endParaRPr>
          </a:p>
          <a:p>
            <a:pPr>
              <a:buFont typeface="Wingdings" pitchFamily="2" charset="2"/>
              <a:buChar char="Ø"/>
            </a:pPr>
            <a:r>
              <a:rPr lang="pt-PT" sz="2400" dirty="0" smtClean="0">
                <a:latin typeface="Comic Sans MS" pitchFamily="66" charset="0"/>
              </a:rPr>
              <a:t>    </a:t>
            </a:r>
            <a:r>
              <a:rPr lang="pt-PT" sz="2000" dirty="0" smtClean="0">
                <a:latin typeface="Comic Sans MS" pitchFamily="66" charset="0"/>
              </a:rPr>
              <a:t>O trabalhador também tem o dever de guardar lealdade ao empregador, nomeadamente não negociado por conta própria ou alheira em concorrência com o empregador, nem divulgando informação referentes a sua organização, métodos de produção ou negócios.</a:t>
            </a:r>
          </a:p>
          <a:p>
            <a:pPr>
              <a:buNone/>
            </a:pPr>
            <a:endParaRPr lang="pt-PT" sz="2000" dirty="0" smtClean="0">
              <a:latin typeface="Comic Sans MS" pitchFamily="66" charset="0"/>
            </a:endParaRPr>
          </a:p>
          <a:p>
            <a:pPr>
              <a:buFont typeface="Wingdings" pitchFamily="2" charset="2"/>
              <a:buChar char="Ø"/>
            </a:pPr>
            <a:r>
              <a:rPr lang="pt-PT" sz="2000" smtClean="0">
                <a:latin typeface="Comic Sans MS" pitchFamily="66" charset="0"/>
              </a:rPr>
              <a:t>   deve conservar e dar </a:t>
            </a:r>
            <a:r>
              <a:rPr lang="pt-PT" sz="2000" dirty="0" smtClean="0">
                <a:latin typeface="Comic Sans MS" pitchFamily="66" charset="0"/>
              </a:rPr>
              <a:t>boa </a:t>
            </a:r>
            <a:r>
              <a:rPr lang="pt-PT" sz="2000" smtClean="0">
                <a:latin typeface="Comic Sans MS" pitchFamily="66" charset="0"/>
              </a:rPr>
              <a:t>utilização aos </a:t>
            </a:r>
            <a:r>
              <a:rPr lang="pt-PT" sz="2000" dirty="0" smtClean="0">
                <a:latin typeface="Comic Sans MS" pitchFamily="66" charset="0"/>
              </a:rPr>
              <a:t>bens relacionados com o trabalho que lhe forem confiados pelo empregador, executar ou promover atos para a melhoria e produtividade da empresa.</a:t>
            </a:r>
          </a:p>
          <a:p>
            <a:endParaRPr lang="pt-PT" sz="2000" dirty="0"/>
          </a:p>
        </p:txBody>
      </p:sp>
      <p:sp>
        <p:nvSpPr>
          <p:cNvPr id="4" name="Marcador de Posição do Número do Diapositivo 3"/>
          <p:cNvSpPr>
            <a:spLocks noGrp="1"/>
          </p:cNvSpPr>
          <p:nvPr>
            <p:ph type="sldNum" sz="quarter" idx="15"/>
          </p:nvPr>
        </p:nvSpPr>
        <p:spPr>
          <a:xfrm>
            <a:off x="8532440" y="6165304"/>
            <a:ext cx="365760" cy="463749"/>
          </a:xfrm>
        </p:spPr>
        <p:txBody>
          <a:bodyPr/>
          <a:lstStyle/>
          <a:p>
            <a:fld id="{4CE7E1AD-74FD-41B0-A6C0-44B96B99C982}" type="slidenum">
              <a:rPr lang="pt-PT" sz="1100" smtClean="0">
                <a:latin typeface="Comic Sans MS" pitchFamily="66" charset="0"/>
              </a:rPr>
              <a:pPr/>
              <a:t>21</a:t>
            </a:fld>
            <a:endParaRPr lang="pt-PT" sz="1100">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p:txBody>
          <a:bodyPr>
            <a:normAutofit/>
          </a:bodyPr>
          <a:lstStyle/>
          <a:p>
            <a:r>
              <a:rPr lang="pt-PT" sz="2400" b="1" dirty="0" smtClean="0">
                <a:solidFill>
                  <a:schemeClr val="accent3">
                    <a:lumMod val="40000"/>
                    <a:lumOff val="60000"/>
                  </a:schemeClr>
                </a:solidFill>
              </a:rPr>
              <a:t>Resumo: </a:t>
            </a:r>
            <a:r>
              <a:rPr lang="pt-PT" sz="2400" dirty="0" smtClean="0"/>
              <a:t>Apresenta-se, o que é o teletrabalho. Para esse efeito descreve-se e comenta-se a sua evolução como conceito e forma de trabalho ao longo de várias décadas,  assim como os vários tipos de teletrabalho, as várias vantagens e desvantagens para quem está ligado a este tipo de trabalho. É descrita também a situação de Portugal em relação a este sistema de trabalho. Esta forma de trabalho permite que um indivíduo trabalhe à distância, mesmo a partir de sua casa, através de equipamentos informáticos. É adequada a todo o tipo de trabalhadores dos mais diversos ramos que possuam o mínimo de conhecimentos de informática.</a:t>
            </a:r>
          </a:p>
          <a:p>
            <a:endParaRPr lang="pt-PT" dirty="0"/>
          </a:p>
        </p:txBody>
      </p:sp>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22</a:t>
            </a:fld>
            <a:endParaRPr lang="pt-PT"/>
          </a:p>
        </p:txBody>
      </p:sp>
      <p:sp>
        <p:nvSpPr>
          <p:cNvPr id="4" name="Título 3"/>
          <p:cNvSpPr>
            <a:spLocks noGrp="1"/>
          </p:cNvSpPr>
          <p:nvPr>
            <p:ph type="title"/>
          </p:nvPr>
        </p:nvSpPr>
        <p:spPr>
          <a:xfrm>
            <a:off x="2051720" y="476672"/>
            <a:ext cx="4392488" cy="720080"/>
          </a:xfrm>
        </p:spPr>
        <p:txBody>
          <a:bodyPr>
            <a:normAutofit fontScale="90000"/>
          </a:bodyPr>
          <a:lstStyle/>
          <a:p>
            <a:pPr algn="ctr"/>
            <a:r>
              <a:rPr lang="pt-PT" sz="4000" dirty="0" smtClean="0">
                <a:solidFill>
                  <a:schemeClr val="bg1"/>
                </a:solidFill>
              </a:rPr>
              <a:t>Noção de teletrabalho</a:t>
            </a:r>
            <a:endParaRPr lang="pt-PT" sz="4000" dirty="0">
              <a:solidFill>
                <a:schemeClr val="bg1"/>
              </a:solidFill>
            </a:endParaRPr>
          </a:p>
        </p:txBody>
      </p:sp>
    </p:spTree>
  </p:cSld>
  <p:clrMapOvr>
    <a:masterClrMapping/>
  </p:clrMapOvr>
  <p:transition>
    <p:pull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260648"/>
            <a:ext cx="8229600" cy="5835352"/>
          </a:xfrm>
        </p:spPr>
        <p:txBody>
          <a:bodyPr>
            <a:normAutofit fontScale="92500" lnSpcReduction="20000"/>
          </a:bodyPr>
          <a:lstStyle/>
          <a:p>
            <a:pPr>
              <a:buNone/>
            </a:pPr>
            <a:r>
              <a:rPr lang="pt-PT" b="1" dirty="0" smtClean="0">
                <a:solidFill>
                  <a:schemeClr val="bg1"/>
                </a:solidFill>
              </a:rPr>
              <a:t>                  Os vários tipos de Teletrabalho:</a:t>
            </a:r>
          </a:p>
          <a:p>
            <a:pPr>
              <a:buNone/>
            </a:pPr>
            <a:endParaRPr lang="pt-PT" dirty="0" smtClean="0">
              <a:solidFill>
                <a:schemeClr val="accent3">
                  <a:lumMod val="40000"/>
                  <a:lumOff val="60000"/>
                </a:schemeClr>
              </a:solidFill>
            </a:endParaRPr>
          </a:p>
          <a:p>
            <a:r>
              <a:rPr lang="pt-PT" dirty="0" smtClean="0">
                <a:solidFill>
                  <a:schemeClr val="accent3">
                    <a:lumMod val="40000"/>
                    <a:lumOff val="60000"/>
                  </a:schemeClr>
                </a:solidFill>
              </a:rPr>
              <a:t>A modalidade de teletrabalho em casa pode ser dividida em vários tipos:</a:t>
            </a:r>
          </a:p>
          <a:p>
            <a:pPr lvl="0"/>
            <a:r>
              <a:rPr lang="pt-PT" dirty="0" smtClean="0"/>
              <a:t>a tempo parcial (sendo o resto do tempo passado no local de trabalho), os teletrabalhadores implicados são, em geral, altamente qualificados (gestores, quadros, técnicos, vendedores, etc.), parecendo ser esta a forma de teletrabalho que mais apreciam.;</a:t>
            </a:r>
          </a:p>
          <a:p>
            <a:pPr lvl="0"/>
            <a:r>
              <a:rPr lang="pt-PT" dirty="0" smtClean="0"/>
              <a:t> teletrabalho a tempo inteiro, para um empregador exclusivo(ou seja, trabalha todo o tempo para o mesmo empregador), são geralmente teletrabalhadores pouco qualificados, a maioria é do ramo de secretariado e têm uma remuneração mais baixa que um não teletrabalhador ;</a:t>
            </a:r>
          </a:p>
          <a:p>
            <a:pPr lvl="0"/>
            <a:r>
              <a:rPr lang="pt-PT" dirty="0" smtClean="0"/>
              <a:t>teletrabalho "</a:t>
            </a:r>
            <a:r>
              <a:rPr lang="pt-PT" dirty="0" err="1" smtClean="0"/>
              <a:t>free-lance</a:t>
            </a:r>
            <a:r>
              <a:rPr lang="pt-PT" dirty="0" smtClean="0"/>
              <a:t>“( tradução), para vários clientes ou empregadores, que envolve profissionais independentes, de áreas como o jornalismo, a tradução, a edição, a consultoria, etc.</a:t>
            </a:r>
          </a:p>
          <a:p>
            <a:endParaRPr lang="pt-PT" dirty="0"/>
          </a:p>
        </p:txBody>
      </p:sp>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23</a:t>
            </a:fld>
            <a:endParaRPr lang="pt-PT"/>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descr="images.jpg"/>
          <p:cNvPicPr>
            <a:picLocks noGrp="1" noChangeAspect="1"/>
          </p:cNvPicPr>
          <p:nvPr>
            <p:ph idx="1"/>
          </p:nvPr>
        </p:nvPicPr>
        <p:blipFill>
          <a:blip r:embed="rId2" cstate="print"/>
          <a:stretch>
            <a:fillRect/>
          </a:stretch>
        </p:blipFill>
        <p:spPr>
          <a:xfrm>
            <a:off x="4427983" y="404664"/>
            <a:ext cx="4197833" cy="5760640"/>
          </a:xfrm>
        </p:spPr>
      </p:pic>
      <p:sp>
        <p:nvSpPr>
          <p:cNvPr id="5" name="Marcador de Posição do Número do Diapositivo 4"/>
          <p:cNvSpPr>
            <a:spLocks noGrp="1"/>
          </p:cNvSpPr>
          <p:nvPr>
            <p:ph type="sldNum" sz="quarter" idx="15"/>
          </p:nvPr>
        </p:nvSpPr>
        <p:spPr/>
        <p:txBody>
          <a:bodyPr/>
          <a:lstStyle/>
          <a:p>
            <a:fld id="{4CE7E1AD-74FD-41B0-A6C0-44B96B99C982}" type="slidenum">
              <a:rPr lang="pt-PT" smtClean="0"/>
              <a:pPr/>
              <a:t>24</a:t>
            </a:fld>
            <a:endParaRPr lang="pt-PT"/>
          </a:p>
        </p:txBody>
      </p:sp>
      <p:sp>
        <p:nvSpPr>
          <p:cNvPr id="6" name="CaixaDeTexto 5"/>
          <p:cNvSpPr txBox="1"/>
          <p:nvPr/>
        </p:nvSpPr>
        <p:spPr>
          <a:xfrm>
            <a:off x="1115616" y="476672"/>
            <a:ext cx="4427984" cy="523220"/>
          </a:xfrm>
          <a:prstGeom prst="rect">
            <a:avLst/>
          </a:prstGeom>
          <a:noFill/>
        </p:spPr>
        <p:txBody>
          <a:bodyPr wrap="square" rtlCol="0">
            <a:spAutoFit/>
          </a:bodyPr>
          <a:lstStyle/>
          <a:p>
            <a:r>
              <a:rPr lang="pt-PT" sz="2800" smtClean="0">
                <a:solidFill>
                  <a:schemeClr val="bg1"/>
                </a:solidFill>
                <a:latin typeface="Comic Sans MS" pitchFamily="66" charset="0"/>
              </a:rPr>
              <a:t>Conclusão:</a:t>
            </a:r>
            <a:endParaRPr lang="pt-PT" sz="2800"/>
          </a:p>
        </p:txBody>
      </p:sp>
      <p:sp>
        <p:nvSpPr>
          <p:cNvPr id="8" name="CaixaDeTexto 7"/>
          <p:cNvSpPr txBox="1"/>
          <p:nvPr/>
        </p:nvSpPr>
        <p:spPr>
          <a:xfrm>
            <a:off x="323528" y="1412776"/>
            <a:ext cx="4104456" cy="4093428"/>
          </a:xfrm>
          <a:prstGeom prst="rect">
            <a:avLst/>
          </a:prstGeom>
          <a:noFill/>
        </p:spPr>
        <p:txBody>
          <a:bodyPr wrap="square" rtlCol="0">
            <a:spAutoFit/>
          </a:bodyPr>
          <a:lstStyle/>
          <a:p>
            <a:pPr>
              <a:buFont typeface="Wingdings" pitchFamily="2" charset="2"/>
              <a:buChar char="Ø"/>
            </a:pPr>
            <a:r>
              <a:rPr lang="pt-PT" sz="2000" dirty="0" smtClean="0">
                <a:latin typeface="Comic Sans MS" pitchFamily="66" charset="0"/>
              </a:rPr>
              <a:t>O código de trabalho, como devemos saber, atualmente é importante, se não os cumprirmos somos punidos.</a:t>
            </a:r>
          </a:p>
          <a:p>
            <a:endParaRPr lang="pt-PT" sz="2000" dirty="0" smtClean="0">
              <a:latin typeface="Comic Sans MS" pitchFamily="66" charset="0"/>
            </a:endParaRPr>
          </a:p>
          <a:p>
            <a:endParaRPr lang="pt-PT" sz="2000" dirty="0" smtClean="0">
              <a:latin typeface="Comic Sans MS" pitchFamily="66" charset="0"/>
            </a:endParaRPr>
          </a:p>
          <a:p>
            <a:endParaRPr lang="pt-PT" sz="2000" dirty="0" smtClean="0">
              <a:latin typeface="Comic Sans MS" pitchFamily="66" charset="0"/>
            </a:endParaRPr>
          </a:p>
          <a:p>
            <a:pPr>
              <a:buFont typeface="Wingdings" pitchFamily="2" charset="2"/>
              <a:buChar char="Ø"/>
            </a:pPr>
            <a:r>
              <a:rPr lang="pt-PT" sz="2000" dirty="0" smtClean="0">
                <a:latin typeface="Comic Sans MS" pitchFamily="66" charset="0"/>
              </a:rPr>
              <a:t>Podemos concluir que o código de trabalho é a lei, que consistem na informação de deveres , direitos e acima de tudo ética entre empregador e trabalhador.</a:t>
            </a:r>
          </a:p>
        </p:txBody>
      </p:sp>
    </p:spTree>
  </p:cSld>
  <p:clrMapOvr>
    <a:masterClrMapping/>
  </p:clrMapOvr>
  <p:transition>
    <p:pull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692696"/>
            <a:ext cx="8229600" cy="5760640"/>
          </a:xfrm>
        </p:spPr>
        <p:txBody>
          <a:bodyPr>
            <a:normAutofit fontScale="62500" lnSpcReduction="20000"/>
          </a:bodyPr>
          <a:lstStyle/>
          <a:p>
            <a:pPr>
              <a:buFont typeface="Arial" pitchFamily="34" charset="0"/>
              <a:buChar char="•"/>
            </a:pPr>
            <a:r>
              <a:rPr lang="pt-PT" sz="2900" b="1" dirty="0" smtClean="0">
                <a:solidFill>
                  <a:schemeClr val="bg1"/>
                </a:solidFill>
              </a:rPr>
              <a:t>Interpolar </a:t>
            </a:r>
            <a:r>
              <a:rPr lang="pt-PT" sz="2900" dirty="0" smtClean="0">
                <a:solidFill>
                  <a:schemeClr val="bg1"/>
                </a:solidFill>
              </a:rPr>
              <a:t> - </a:t>
            </a:r>
            <a:r>
              <a:rPr lang="pt-PT" sz="2900" b="1" dirty="0" smtClean="0">
                <a:solidFill>
                  <a:schemeClr val="bg1"/>
                </a:solidFill>
                <a:hlinkClick r:id="rId2"/>
              </a:rPr>
              <a:t>Conjugar</a:t>
            </a:r>
            <a:endParaRPr lang="pt-PT" sz="2900" dirty="0" smtClean="0">
              <a:solidFill>
                <a:schemeClr val="bg1"/>
              </a:solidFill>
            </a:endParaRPr>
          </a:p>
          <a:p>
            <a:pPr>
              <a:buNone/>
            </a:pPr>
            <a:r>
              <a:rPr lang="pt-PT" dirty="0" smtClean="0"/>
              <a:t>1. Interromper (a sucessão ou série de coisas com outra ou outras).</a:t>
            </a:r>
          </a:p>
          <a:p>
            <a:pPr>
              <a:buNone/>
            </a:pPr>
            <a:r>
              <a:rPr lang="pt-PT" dirty="0" smtClean="0"/>
              <a:t>2. Meter (uma coisa) no meio de outra.</a:t>
            </a:r>
          </a:p>
          <a:p>
            <a:pPr>
              <a:buNone/>
            </a:pPr>
            <a:r>
              <a:rPr lang="pt-PT" dirty="0" smtClean="0"/>
              <a:t>3. Intercalar num texto (o que o pode explicar ou adulterar).</a:t>
            </a:r>
          </a:p>
          <a:p>
            <a:pPr>
              <a:buNone/>
            </a:pPr>
            <a:r>
              <a:rPr lang="pt-PT" dirty="0" smtClean="0"/>
              <a:t>4. Alternar.</a:t>
            </a:r>
          </a:p>
          <a:p>
            <a:pPr>
              <a:buNone/>
            </a:pPr>
            <a:r>
              <a:rPr lang="pt-PT" dirty="0" smtClean="0"/>
              <a:t> </a:t>
            </a:r>
          </a:p>
          <a:p>
            <a:r>
              <a:rPr lang="pt-PT" b="1" dirty="0" smtClean="0">
                <a:solidFill>
                  <a:schemeClr val="bg1"/>
                </a:solidFill>
              </a:rPr>
              <a:t>Concessão </a:t>
            </a:r>
            <a:endParaRPr lang="pt-PT" dirty="0" smtClean="0">
              <a:solidFill>
                <a:schemeClr val="bg1"/>
              </a:solidFill>
            </a:endParaRPr>
          </a:p>
          <a:p>
            <a:pPr>
              <a:buNone/>
            </a:pPr>
            <a:r>
              <a:rPr lang="pt-PT" dirty="0" smtClean="0"/>
              <a:t>1. Ato ou efeito de conceder.</a:t>
            </a:r>
          </a:p>
          <a:p>
            <a:pPr>
              <a:buNone/>
            </a:pPr>
            <a:r>
              <a:rPr lang="pt-PT" dirty="0" smtClean="0"/>
              <a:t>2. Cessão do que se pode recusar.</a:t>
            </a:r>
          </a:p>
          <a:p>
            <a:pPr>
              <a:buNone/>
            </a:pPr>
            <a:r>
              <a:rPr lang="pt-PT" dirty="0" smtClean="0"/>
              <a:t>3. Autorização, licença.</a:t>
            </a:r>
          </a:p>
          <a:p>
            <a:pPr>
              <a:buNone/>
            </a:pPr>
            <a:r>
              <a:rPr lang="pt-PT" dirty="0" smtClean="0"/>
              <a:t>4. Privilégio autorizado pelo Governo para uma exploração.</a:t>
            </a:r>
          </a:p>
          <a:p>
            <a:pPr>
              <a:buNone/>
            </a:pPr>
            <a:r>
              <a:rPr lang="pt-PT" dirty="0" smtClean="0"/>
              <a:t>5. Favor, mercê.</a:t>
            </a:r>
          </a:p>
          <a:p>
            <a:pPr>
              <a:buNone/>
            </a:pPr>
            <a:r>
              <a:rPr lang="pt-PT" dirty="0" smtClean="0"/>
              <a:t>6. O que se concede num debate ou discussão</a:t>
            </a:r>
          </a:p>
          <a:p>
            <a:pPr>
              <a:buNone/>
            </a:pPr>
            <a:r>
              <a:rPr lang="pt-PT" dirty="0" smtClean="0"/>
              <a:t> </a:t>
            </a:r>
          </a:p>
          <a:p>
            <a:pPr>
              <a:buFont typeface="Arial" pitchFamily="34" charset="0"/>
              <a:buChar char="•"/>
            </a:pPr>
            <a:r>
              <a:rPr lang="pt-PT" b="1" dirty="0" smtClean="0">
                <a:solidFill>
                  <a:schemeClr val="bg1"/>
                </a:solidFill>
              </a:rPr>
              <a:t>Subsequente </a:t>
            </a:r>
            <a:endParaRPr lang="pt-PT" dirty="0" smtClean="0">
              <a:solidFill>
                <a:schemeClr val="bg1"/>
              </a:solidFill>
            </a:endParaRPr>
          </a:p>
          <a:p>
            <a:pPr>
              <a:buNone/>
            </a:pPr>
            <a:r>
              <a:rPr lang="pt-PT" dirty="0" smtClean="0"/>
              <a:t>Que subsegue; imediato; seguinte.</a:t>
            </a:r>
          </a:p>
          <a:p>
            <a:pPr>
              <a:buNone/>
            </a:pPr>
            <a:r>
              <a:rPr lang="pt-PT" dirty="0" smtClean="0"/>
              <a:t> </a:t>
            </a:r>
          </a:p>
          <a:p>
            <a:pPr>
              <a:buNone/>
            </a:pPr>
            <a:r>
              <a:rPr lang="pt-PT" dirty="0" smtClean="0"/>
              <a:t> </a:t>
            </a:r>
          </a:p>
          <a:p>
            <a:pPr>
              <a:buFont typeface="Arial" pitchFamily="34" charset="0"/>
              <a:buChar char="•"/>
            </a:pPr>
            <a:r>
              <a:rPr lang="pt-PT" b="1" dirty="0" smtClean="0">
                <a:solidFill>
                  <a:schemeClr val="bg1"/>
                </a:solidFill>
              </a:rPr>
              <a:t>Intersindical </a:t>
            </a:r>
            <a:r>
              <a:rPr lang="pt-PT" i="1" dirty="0" smtClean="0">
                <a:solidFill>
                  <a:schemeClr val="bg1"/>
                </a:solidFill>
              </a:rPr>
              <a:t>.</a:t>
            </a:r>
            <a:endParaRPr lang="pt-PT" dirty="0" smtClean="0">
              <a:solidFill>
                <a:schemeClr val="bg1"/>
              </a:solidFill>
            </a:endParaRPr>
          </a:p>
          <a:p>
            <a:pPr>
              <a:buNone/>
            </a:pPr>
            <a:r>
              <a:rPr lang="pt-PT" dirty="0" smtClean="0"/>
              <a:t>1. Que é estabelecido entre diversos sindicatos.</a:t>
            </a:r>
          </a:p>
          <a:p>
            <a:pPr>
              <a:buNone/>
            </a:pPr>
            <a:r>
              <a:rPr lang="pt-PT" dirty="0" smtClean="0"/>
              <a:t>2. Associação constituída por vários sindicatos para defender certos objetivos comuns.</a:t>
            </a:r>
          </a:p>
          <a:p>
            <a:endParaRPr lang="pt-PT" dirty="0"/>
          </a:p>
        </p:txBody>
      </p:sp>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25</a:t>
            </a:fld>
            <a:endParaRPr lang="pt-PT" dirty="0"/>
          </a:p>
        </p:txBody>
      </p:sp>
      <p:sp>
        <p:nvSpPr>
          <p:cNvPr id="6" name="CaixaDeTexto 5"/>
          <p:cNvSpPr txBox="1"/>
          <p:nvPr/>
        </p:nvSpPr>
        <p:spPr>
          <a:xfrm>
            <a:off x="1187624" y="260648"/>
            <a:ext cx="5904656" cy="461665"/>
          </a:xfrm>
          <a:prstGeom prst="rect">
            <a:avLst/>
          </a:prstGeom>
          <a:noFill/>
        </p:spPr>
        <p:txBody>
          <a:bodyPr wrap="square" rtlCol="0">
            <a:spAutoFit/>
          </a:bodyPr>
          <a:lstStyle/>
          <a:p>
            <a:r>
              <a:rPr lang="pt-PT" dirty="0" smtClean="0">
                <a:solidFill>
                  <a:schemeClr val="bg1"/>
                </a:solidFill>
              </a:rPr>
              <a:t>                                    </a:t>
            </a:r>
            <a:r>
              <a:rPr lang="pt-PT" sz="2400" dirty="0" smtClean="0">
                <a:solidFill>
                  <a:schemeClr val="bg1"/>
                </a:solidFill>
              </a:rPr>
              <a:t> Glossário</a:t>
            </a:r>
            <a:endParaRPr lang="pt-PT" sz="2400" dirty="0">
              <a:solidFill>
                <a:schemeClr val="bg1"/>
              </a:solidFill>
            </a:endParaRPr>
          </a:p>
        </p:txBody>
      </p:sp>
    </p:spTree>
  </p:cSld>
  <p:clrMapOvr>
    <a:masterClrMapping/>
  </p:clrMapOvr>
  <p:transition>
    <p:pull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188640"/>
            <a:ext cx="8229600" cy="6408712"/>
          </a:xfrm>
        </p:spPr>
        <p:txBody>
          <a:bodyPr>
            <a:normAutofit/>
          </a:bodyPr>
          <a:lstStyle/>
          <a:p>
            <a:endParaRPr lang="pt-PT" dirty="0" smtClean="0"/>
          </a:p>
          <a:p>
            <a:pPr>
              <a:buFont typeface="Arial" pitchFamily="34" charset="0"/>
              <a:buChar char="•"/>
            </a:pPr>
            <a:r>
              <a:rPr lang="pt-PT" sz="1600" b="1" dirty="0" smtClean="0">
                <a:solidFill>
                  <a:schemeClr val="bg1"/>
                </a:solidFill>
              </a:rPr>
              <a:t>Recíproco </a:t>
            </a:r>
            <a:endParaRPr lang="pt-PT" sz="1600" dirty="0" smtClean="0">
              <a:solidFill>
                <a:schemeClr val="bg1"/>
              </a:solidFill>
            </a:endParaRPr>
          </a:p>
          <a:p>
            <a:pPr>
              <a:buNone/>
            </a:pPr>
            <a:r>
              <a:rPr lang="pt-PT" sz="1600" dirty="0" smtClean="0"/>
              <a:t>1. Que se dá ou faz em recompensa de coisa equivalente. = </a:t>
            </a:r>
            <a:r>
              <a:rPr lang="pt-PT" sz="1600" cap="small" dirty="0" smtClean="0"/>
              <a:t>MÚTUO</a:t>
            </a:r>
            <a:endParaRPr lang="pt-PT" sz="1600" dirty="0" smtClean="0"/>
          </a:p>
          <a:p>
            <a:pPr>
              <a:buNone/>
            </a:pPr>
            <a:r>
              <a:rPr lang="pt-PT" sz="1600" dirty="0" smtClean="0"/>
              <a:t>2 [Gramática]  Diz-se do verbo pronominal que indica ação que mutuamente recai nos sujeitos.</a:t>
            </a:r>
          </a:p>
          <a:p>
            <a:pPr>
              <a:buNone/>
            </a:pPr>
            <a:r>
              <a:rPr lang="pt-PT" sz="1600" dirty="0" smtClean="0"/>
              <a:t>3. [Matemática]  Diz-se de uma transformação tal que se b for a transformada do elemento a, esta será a transformada de b.</a:t>
            </a:r>
          </a:p>
          <a:p>
            <a:pPr>
              <a:buNone/>
            </a:pPr>
            <a:r>
              <a:rPr lang="pt-PT" sz="1600" dirty="0" smtClean="0"/>
              <a:t> </a:t>
            </a:r>
          </a:p>
          <a:p>
            <a:pPr>
              <a:buFont typeface="Arial" pitchFamily="34" charset="0"/>
              <a:buChar char="•"/>
            </a:pPr>
            <a:r>
              <a:rPr lang="pt-PT" sz="1600" b="1" dirty="0" smtClean="0">
                <a:solidFill>
                  <a:schemeClr val="bg1"/>
                </a:solidFill>
              </a:rPr>
              <a:t>Urbanidade </a:t>
            </a:r>
            <a:endParaRPr lang="pt-PT" sz="1600" dirty="0" smtClean="0">
              <a:solidFill>
                <a:schemeClr val="bg1"/>
              </a:solidFill>
            </a:endParaRPr>
          </a:p>
          <a:p>
            <a:pPr>
              <a:buNone/>
            </a:pPr>
            <a:r>
              <a:rPr lang="pt-PT" sz="1600" dirty="0" smtClean="0"/>
              <a:t>1. Qualidade do que é urbano.  ≠ </a:t>
            </a:r>
            <a:r>
              <a:rPr lang="pt-PT" sz="1600" cap="small" dirty="0" smtClean="0"/>
              <a:t>RURALIDADE</a:t>
            </a:r>
            <a:endParaRPr lang="pt-PT" sz="1600" dirty="0" smtClean="0"/>
          </a:p>
          <a:p>
            <a:pPr>
              <a:buNone/>
            </a:pPr>
            <a:r>
              <a:rPr lang="pt-PT" sz="1600" dirty="0" smtClean="0"/>
              <a:t>2. Vida de cidade.</a:t>
            </a:r>
          </a:p>
          <a:p>
            <a:pPr>
              <a:buNone/>
            </a:pPr>
            <a:r>
              <a:rPr lang="pt-PT" sz="1600" dirty="0" smtClean="0"/>
              <a:t>3.  [Figurado]  Cumprimento das regras de boa educação e de respeito no relacionamento entre cidadãos.  = </a:t>
            </a:r>
            <a:r>
              <a:rPr lang="pt-PT" sz="1600" cap="small" dirty="0" smtClean="0"/>
              <a:t>AFABILIDADE, CIVILIDADE, CORTESIA</a:t>
            </a:r>
            <a:r>
              <a:rPr lang="pt-PT" sz="1600" dirty="0" smtClean="0"/>
              <a:t> ≠</a:t>
            </a:r>
            <a:r>
              <a:rPr lang="pt-PT" sz="1600" cap="small" dirty="0" smtClean="0"/>
              <a:t>DESCORTESIA, </a:t>
            </a:r>
          </a:p>
          <a:p>
            <a:pPr>
              <a:buNone/>
            </a:pPr>
            <a:r>
              <a:rPr lang="pt-PT" sz="1600" cap="small" dirty="0" smtClean="0"/>
              <a:t>INDELICADEZA</a:t>
            </a:r>
            <a:endParaRPr lang="pt-PT" sz="1600" dirty="0" smtClean="0"/>
          </a:p>
          <a:p>
            <a:pPr>
              <a:buNone/>
            </a:pPr>
            <a:endParaRPr lang="pt-PT" sz="1600" b="1" dirty="0" smtClean="0">
              <a:solidFill>
                <a:schemeClr val="bg1"/>
              </a:solidFill>
            </a:endParaRPr>
          </a:p>
          <a:p>
            <a:pPr>
              <a:buNone/>
            </a:pPr>
            <a:endParaRPr lang="pt-PT" sz="1600" b="1" dirty="0" smtClean="0">
              <a:solidFill>
                <a:schemeClr val="bg1"/>
              </a:solidFill>
            </a:endParaRPr>
          </a:p>
          <a:p>
            <a:pPr>
              <a:buFont typeface="Arial" pitchFamily="34" charset="0"/>
              <a:buChar char="•"/>
            </a:pPr>
            <a:r>
              <a:rPr lang="pt-PT" sz="1600" b="1" dirty="0" smtClean="0">
                <a:solidFill>
                  <a:schemeClr val="bg1"/>
                </a:solidFill>
              </a:rPr>
              <a:t>Probidade </a:t>
            </a:r>
            <a:endParaRPr lang="pt-PT" sz="1600" dirty="0" smtClean="0">
              <a:solidFill>
                <a:schemeClr val="bg1"/>
              </a:solidFill>
            </a:endParaRPr>
          </a:p>
          <a:p>
            <a:pPr>
              <a:buNone/>
            </a:pPr>
            <a:r>
              <a:rPr lang="pt-PT" sz="1600" dirty="0" smtClean="0"/>
              <a:t>Observância rigorosa dos deveres, da justiça e da moral; honradez.</a:t>
            </a:r>
            <a:endParaRPr lang="pt-PT" sz="1600" dirty="0"/>
          </a:p>
        </p:txBody>
      </p:sp>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26</a:t>
            </a:fld>
            <a:endParaRPr lang="pt-PT" dirty="0"/>
          </a:p>
        </p:txBody>
      </p:sp>
    </p:spTree>
  </p:cSld>
  <p:clrMapOvr>
    <a:masterClrMapping/>
  </p:clrMapOvr>
  <p:transition>
    <p:pull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260648"/>
            <a:ext cx="8229600" cy="5184576"/>
          </a:xfrm>
        </p:spPr>
        <p:txBody>
          <a:bodyPr>
            <a:normAutofit fontScale="25000" lnSpcReduction="20000"/>
          </a:bodyPr>
          <a:lstStyle/>
          <a:p>
            <a:pPr>
              <a:buFont typeface="Arial" pitchFamily="34" charset="0"/>
              <a:buChar char="•"/>
            </a:pPr>
            <a:r>
              <a:rPr lang="pt-PT" sz="6400" b="1" dirty="0" smtClean="0">
                <a:solidFill>
                  <a:schemeClr val="bg1"/>
                </a:solidFill>
              </a:rPr>
              <a:t>Empregabilidade </a:t>
            </a:r>
            <a:endParaRPr lang="pt-PT" sz="6400" dirty="0" smtClean="0">
              <a:solidFill>
                <a:schemeClr val="bg1"/>
              </a:solidFill>
            </a:endParaRPr>
          </a:p>
          <a:p>
            <a:pPr>
              <a:buNone/>
            </a:pPr>
            <a:r>
              <a:rPr lang="pt-PT" sz="6400" dirty="0" smtClean="0"/>
              <a:t>1. Qualidade do que é empregável.</a:t>
            </a:r>
          </a:p>
          <a:p>
            <a:pPr>
              <a:buNone/>
            </a:pPr>
            <a:r>
              <a:rPr lang="pt-PT" sz="6400" dirty="0" smtClean="0"/>
              <a:t>2. Capacidade para arranjar um emprego ou para se adequar profissionalmente a um emprego.</a:t>
            </a:r>
          </a:p>
          <a:p>
            <a:pPr>
              <a:buNone/>
            </a:pPr>
            <a:r>
              <a:rPr lang="pt-PT" sz="6400" dirty="0" smtClean="0"/>
              <a:t> </a:t>
            </a:r>
          </a:p>
          <a:p>
            <a:r>
              <a:rPr lang="pt-PT" sz="6400" b="1" dirty="0" smtClean="0">
                <a:solidFill>
                  <a:schemeClr val="bg1"/>
                </a:solidFill>
              </a:rPr>
              <a:t>Cooperar </a:t>
            </a:r>
            <a:r>
              <a:rPr lang="pt-PT" sz="6400" dirty="0" smtClean="0">
                <a:solidFill>
                  <a:schemeClr val="bg1"/>
                </a:solidFill>
              </a:rPr>
              <a:t> - </a:t>
            </a:r>
            <a:r>
              <a:rPr lang="pt-PT" sz="6400" b="1" dirty="0" smtClean="0">
                <a:solidFill>
                  <a:schemeClr val="bg1"/>
                </a:solidFill>
                <a:hlinkClick r:id="rId2"/>
              </a:rPr>
              <a:t>Conjugar</a:t>
            </a:r>
            <a:endParaRPr lang="pt-PT" sz="6400" dirty="0" smtClean="0">
              <a:solidFill>
                <a:schemeClr val="bg1"/>
              </a:solidFill>
            </a:endParaRPr>
          </a:p>
          <a:p>
            <a:pPr>
              <a:buNone/>
            </a:pPr>
            <a:r>
              <a:rPr lang="pt-PT" sz="6400" dirty="0" smtClean="0"/>
              <a:t>1. Prestar cooperação.</a:t>
            </a:r>
          </a:p>
          <a:p>
            <a:pPr>
              <a:buNone/>
            </a:pPr>
            <a:r>
              <a:rPr lang="pt-PT" sz="6400" dirty="0" smtClean="0"/>
              <a:t>2. Operar simultânea ou coletivamente; colaborar.</a:t>
            </a:r>
          </a:p>
          <a:p>
            <a:pPr>
              <a:buNone/>
            </a:pPr>
            <a:r>
              <a:rPr lang="pt-PT" sz="6400" dirty="0" smtClean="0"/>
              <a:t> </a:t>
            </a:r>
          </a:p>
          <a:p>
            <a:r>
              <a:rPr lang="pt-PT" sz="6400" b="1" dirty="0" smtClean="0">
                <a:solidFill>
                  <a:schemeClr val="bg1"/>
                </a:solidFill>
              </a:rPr>
              <a:t>Prescrição </a:t>
            </a:r>
            <a:endParaRPr lang="pt-PT" sz="6400" dirty="0" smtClean="0">
              <a:solidFill>
                <a:schemeClr val="bg1"/>
              </a:solidFill>
            </a:endParaRPr>
          </a:p>
          <a:p>
            <a:pPr>
              <a:buNone/>
            </a:pPr>
            <a:r>
              <a:rPr lang="pt-PT" sz="6400" dirty="0" smtClean="0"/>
              <a:t>1. Ordem formal e explícita.</a:t>
            </a:r>
          </a:p>
          <a:p>
            <a:pPr>
              <a:buNone/>
            </a:pPr>
            <a:r>
              <a:rPr lang="pt-PT" sz="6400" dirty="0" smtClean="0"/>
              <a:t>2. Preceito.</a:t>
            </a:r>
          </a:p>
          <a:p>
            <a:pPr>
              <a:buNone/>
            </a:pPr>
            <a:r>
              <a:rPr lang="pt-PT" sz="6400" dirty="0" smtClean="0"/>
              <a:t>3. Indicação, formulário.</a:t>
            </a:r>
          </a:p>
          <a:p>
            <a:pPr>
              <a:buNone/>
            </a:pPr>
            <a:r>
              <a:rPr lang="pt-PT" sz="6400" dirty="0" smtClean="0"/>
              <a:t>4. Receita médica.</a:t>
            </a:r>
          </a:p>
          <a:p>
            <a:pPr>
              <a:buNone/>
            </a:pPr>
            <a:r>
              <a:rPr lang="pt-PT" sz="6400" dirty="0" smtClean="0"/>
              <a:t>5. Ditame.</a:t>
            </a:r>
          </a:p>
          <a:p>
            <a:pPr>
              <a:buNone/>
            </a:pPr>
            <a:r>
              <a:rPr lang="pt-PT" sz="6400" dirty="0" smtClean="0"/>
              <a:t>6.  [Jurídico, Jurisprudência]  Modo de adquirir um direito ou uma propriedade, de ser isento de uma obrigação pela posse não interrompida ou pela cessação do exercício do direito de outrem durante um período de tempo fixado pela lei.</a:t>
            </a:r>
          </a:p>
          <a:p>
            <a:pPr>
              <a:buNone/>
            </a:pPr>
            <a:endParaRPr lang="pt-PT" sz="6400" dirty="0" smtClean="0"/>
          </a:p>
          <a:p>
            <a:r>
              <a:rPr lang="pt-PT" sz="6400" dirty="0" smtClean="0"/>
              <a:t> </a:t>
            </a:r>
            <a:r>
              <a:rPr lang="pt-PT" sz="6400" b="1" dirty="0" smtClean="0">
                <a:solidFill>
                  <a:schemeClr val="bg1"/>
                </a:solidFill>
              </a:rPr>
              <a:t>Hierárquico </a:t>
            </a:r>
            <a:endParaRPr lang="pt-PT" sz="6400" dirty="0" smtClean="0">
              <a:solidFill>
                <a:schemeClr val="bg1"/>
              </a:solidFill>
            </a:endParaRPr>
          </a:p>
          <a:p>
            <a:pPr>
              <a:buNone/>
            </a:pPr>
            <a:r>
              <a:rPr lang="pt-PT" sz="6400" dirty="0" smtClean="0"/>
              <a:t>1. Relativo a hierarquia.</a:t>
            </a:r>
          </a:p>
          <a:p>
            <a:pPr>
              <a:buNone/>
            </a:pPr>
            <a:r>
              <a:rPr lang="pt-PT" sz="6400" dirty="0" smtClean="0"/>
              <a:t>2. Em que há uma ordenação.</a:t>
            </a:r>
          </a:p>
          <a:p>
            <a:pPr>
              <a:buNone/>
            </a:pPr>
            <a:r>
              <a:rPr lang="pt-PT" sz="6400" dirty="0" smtClean="0"/>
              <a:t>Sinónimo Geral:  JERÁRQUICO</a:t>
            </a:r>
          </a:p>
          <a:p>
            <a:endParaRPr lang="pt-PT" dirty="0"/>
          </a:p>
        </p:txBody>
      </p:sp>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27</a:t>
            </a:fld>
            <a:endParaRPr lang="pt-PT"/>
          </a:p>
        </p:txBody>
      </p:sp>
    </p:spTree>
  </p:cSld>
  <p:clrMapOvr>
    <a:masterClrMapping/>
  </p:clrMapOvr>
  <p:transition>
    <p:pull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ângulo 3"/>
          <p:cNvSpPr/>
          <p:nvPr/>
        </p:nvSpPr>
        <p:spPr>
          <a:xfrm>
            <a:off x="1835696" y="836712"/>
            <a:ext cx="5472608" cy="4524315"/>
          </a:xfrm>
          <a:prstGeom prst="rect">
            <a:avLst/>
          </a:prstGeom>
          <a:noFill/>
        </p:spPr>
        <p:txBody>
          <a:bodyPr wrap="square" lIns="91440" tIns="45720" rIns="91440" bIns="45720">
            <a:spAutoFit/>
          </a:bodyPr>
          <a:lstStyle/>
          <a:p>
            <a:pPr algn="ctr"/>
            <a:endParaRPr lang="pt-PT" sz="9600" b="1" cap="none"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endParaRPr>
          </a:p>
          <a:p>
            <a:pPr algn="ctr"/>
            <a:endParaRPr lang="pt-PT" sz="9600" b="1"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endParaRPr>
          </a:p>
          <a:p>
            <a:pPr algn="ctr"/>
            <a:endParaRPr lang="pt-PT" sz="9600" b="1" cap="none"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endParaRPr>
          </a:p>
        </p:txBody>
      </p:sp>
      <p:sp>
        <p:nvSpPr>
          <p:cNvPr id="6" name="Rectângulo 5"/>
          <p:cNvSpPr/>
          <p:nvPr/>
        </p:nvSpPr>
        <p:spPr>
          <a:xfrm>
            <a:off x="3203848" y="4365104"/>
            <a:ext cx="2329484" cy="1323439"/>
          </a:xfrm>
          <a:prstGeom prst="rect">
            <a:avLst/>
          </a:prstGeom>
          <a:noFill/>
        </p:spPr>
        <p:txBody>
          <a:bodyPr wrap="none" lIns="91440" tIns="45720" rIns="91440" bIns="45720">
            <a:spAutoFit/>
          </a:bodyPr>
          <a:lstStyle/>
          <a:p>
            <a:pPr algn="ctr"/>
            <a:r>
              <a:rPr lang="pt-PT" sz="8000" b="1" cap="none"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latin typeface="Comic Sans MS" pitchFamily="66" charset="0"/>
              </a:rPr>
              <a:t>Fim</a:t>
            </a:r>
            <a:r>
              <a:rPr lang="pt-PT" sz="5400" b="1" cap="none" spc="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endParaRPr lang="pt-PT" sz="5400" b="1" cap="none" spc="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endParaRPr>
          </a:p>
        </p:txBody>
      </p:sp>
      <p:sp>
        <p:nvSpPr>
          <p:cNvPr id="7" name="Marcador de Posição do Número do Diapositivo 6"/>
          <p:cNvSpPr>
            <a:spLocks noGrp="1"/>
          </p:cNvSpPr>
          <p:nvPr>
            <p:ph type="sldNum" sz="quarter" idx="15"/>
          </p:nvPr>
        </p:nvSpPr>
        <p:spPr>
          <a:xfrm>
            <a:off x="8532440" y="6237312"/>
            <a:ext cx="437768" cy="437133"/>
          </a:xfrm>
        </p:spPr>
        <p:txBody>
          <a:bodyPr/>
          <a:lstStyle/>
          <a:p>
            <a:fld id="{4CE7E1AD-74FD-41B0-A6C0-44B96B99C982}" type="slidenum">
              <a:rPr lang="pt-PT" sz="1100" smtClean="0">
                <a:latin typeface="Comic Sans MS" pitchFamily="66" charset="0"/>
              </a:rPr>
              <a:pPr/>
              <a:t>28</a:t>
            </a:fld>
            <a:endParaRPr lang="pt-PT" sz="1100">
              <a:latin typeface="Comic Sans MS" pitchFamily="66" charset="0"/>
            </a:endParaRPr>
          </a:p>
        </p:txBody>
      </p:sp>
      <p:sp>
        <p:nvSpPr>
          <p:cNvPr id="5" name="CaixaDeTexto 4"/>
          <p:cNvSpPr txBox="1"/>
          <p:nvPr/>
        </p:nvSpPr>
        <p:spPr>
          <a:xfrm>
            <a:off x="755576" y="548680"/>
            <a:ext cx="7128792" cy="2585323"/>
          </a:xfrm>
          <a:prstGeom prst="rect">
            <a:avLst/>
          </a:prstGeom>
          <a:noFill/>
        </p:spPr>
        <p:txBody>
          <a:bodyPr wrap="square" rtlCol="0">
            <a:spAutoFit/>
          </a:bodyPr>
          <a:lstStyle/>
          <a:p>
            <a:pPr>
              <a:buFont typeface="Wingdings" pitchFamily="2" charset="2"/>
              <a:buChar char="Ø"/>
            </a:pPr>
            <a:r>
              <a:rPr lang="pt-PT" dirty="0" smtClean="0">
                <a:solidFill>
                  <a:schemeClr val="bg1"/>
                </a:solidFill>
              </a:rPr>
              <a:t>Bibliografia</a:t>
            </a:r>
          </a:p>
          <a:p>
            <a:pPr>
              <a:buFont typeface="Wingdings" pitchFamily="2" charset="2"/>
              <a:buChar char="Ø"/>
            </a:pPr>
            <a:r>
              <a:rPr lang="pt-PT" dirty="0" smtClean="0"/>
              <a:t> glossário dicionário  Priberam </a:t>
            </a:r>
          </a:p>
          <a:p>
            <a:pPr>
              <a:buFont typeface="Wingdings" pitchFamily="2" charset="2"/>
              <a:buChar char="Ø"/>
            </a:pPr>
            <a:r>
              <a:rPr lang="pt-PT" dirty="0" smtClean="0"/>
              <a:t>Imagens  (Google)</a:t>
            </a:r>
          </a:p>
          <a:p>
            <a:pPr>
              <a:buFont typeface="Wingdings" pitchFamily="2" charset="2"/>
              <a:buChar char="Ø"/>
            </a:pPr>
            <a:r>
              <a:rPr lang="pt-PT" dirty="0" smtClean="0"/>
              <a:t>Anexos , Ex: contrato de trabalho, rescisão de contrato, formulário de regulamento </a:t>
            </a:r>
            <a:r>
              <a:rPr lang="pt-PT" dirty="0" smtClean="0"/>
              <a:t>interno, explicação do regulamento interno. </a:t>
            </a:r>
            <a:endParaRPr lang="pt-PT" dirty="0" smtClean="0"/>
          </a:p>
          <a:p>
            <a:pPr>
              <a:buFont typeface="Wingdings" pitchFamily="2" charset="2"/>
              <a:buChar char="Ø"/>
            </a:pPr>
            <a:r>
              <a:rPr lang="pt-PT" dirty="0" smtClean="0">
                <a:solidFill>
                  <a:schemeClr val="tx1">
                    <a:lumMod val="95000"/>
                  </a:schemeClr>
                </a:solidFill>
              </a:rPr>
              <a:t> </a:t>
            </a:r>
            <a:r>
              <a:rPr lang="pt-PT" dirty="0" err="1" smtClean="0">
                <a:solidFill>
                  <a:schemeClr val="bg1"/>
                </a:solidFill>
                <a:hlinkClick r:id="rId2"/>
              </a:rPr>
              <a:t>www.pesquisaoneline.com</a:t>
            </a:r>
            <a:r>
              <a:rPr lang="pt-PT" dirty="0" smtClean="0">
                <a:solidFill>
                  <a:schemeClr val="bg1"/>
                </a:solidFill>
              </a:rPr>
              <a:t> </a:t>
            </a:r>
          </a:p>
          <a:p>
            <a:pPr>
              <a:buFont typeface="Wingdings" pitchFamily="2" charset="2"/>
              <a:buChar char="Ø"/>
            </a:pPr>
            <a:r>
              <a:rPr lang="pt-PT" dirty="0" err="1" smtClean="0">
                <a:solidFill>
                  <a:schemeClr val="bg1"/>
                </a:solidFill>
                <a:hlinkClick r:id="rId3"/>
              </a:rPr>
              <a:t>ww.web-eprego.com</a:t>
            </a:r>
            <a:r>
              <a:rPr lang="pt-PT" dirty="0" smtClean="0">
                <a:solidFill>
                  <a:schemeClr val="bg1"/>
                </a:solidFill>
                <a:hlinkClick r:id="rId3"/>
              </a:rPr>
              <a:t>/</a:t>
            </a:r>
            <a:endParaRPr lang="pt-PT" dirty="0" smtClean="0">
              <a:solidFill>
                <a:schemeClr val="bg1"/>
              </a:solidFill>
            </a:endParaRPr>
          </a:p>
          <a:p>
            <a:pPr>
              <a:buFont typeface="Wingdings" pitchFamily="2" charset="2"/>
              <a:buChar char="Ø"/>
            </a:pPr>
            <a:r>
              <a:rPr lang="pt-PT" dirty="0" err="1" smtClean="0">
                <a:solidFill>
                  <a:schemeClr val="bg1"/>
                </a:solidFill>
                <a:hlinkClick r:id="rId4"/>
              </a:rPr>
              <a:t>www.lex.com.br</a:t>
            </a:r>
            <a:r>
              <a:rPr lang="pt-PT" dirty="0" smtClean="0">
                <a:solidFill>
                  <a:schemeClr val="bg1"/>
                </a:solidFill>
                <a:hlinkClick r:id="rId4"/>
              </a:rPr>
              <a:t>/noticias/contrato/</a:t>
            </a:r>
            <a:endParaRPr lang="pt-PT" dirty="0" smtClean="0">
              <a:solidFill>
                <a:schemeClr val="bg1"/>
              </a:solidFill>
            </a:endParaRPr>
          </a:p>
          <a:p>
            <a:endParaRPr lang="pt-PT" dirty="0"/>
          </a:p>
        </p:txBody>
      </p:sp>
      <p:pic>
        <p:nvPicPr>
          <p:cNvPr id="1026" name="Picture 2"/>
          <p:cNvPicPr>
            <a:picLocks noChangeAspect="1" noChangeArrowheads="1"/>
          </p:cNvPicPr>
          <p:nvPr/>
        </p:nvPicPr>
        <p:blipFill>
          <a:blip r:embed="rId5" cstate="print"/>
          <a:srcRect/>
          <a:stretch>
            <a:fillRect/>
          </a:stretch>
        </p:blipFill>
        <p:spPr bwMode="auto">
          <a:xfrm>
            <a:off x="3923928" y="5733256"/>
            <a:ext cx="3744416" cy="743732"/>
          </a:xfrm>
          <a:prstGeom prst="rect">
            <a:avLst/>
          </a:prstGeom>
          <a:solidFill>
            <a:schemeClr val="tx1">
              <a:lumMod val="85000"/>
            </a:schemeClr>
          </a:solidFill>
          <a:ln w="9525">
            <a:noFill/>
            <a:miter lim="800000"/>
            <a:headEnd/>
            <a:tailEnd/>
          </a:ln>
        </p:spPr>
      </p:pic>
      <p:pic>
        <p:nvPicPr>
          <p:cNvPr id="1027" name="Picture 3"/>
          <p:cNvPicPr>
            <a:picLocks noChangeAspect="1" noChangeArrowheads="1"/>
          </p:cNvPicPr>
          <p:nvPr/>
        </p:nvPicPr>
        <p:blipFill>
          <a:blip r:embed="rId6" cstate="print"/>
          <a:srcRect/>
          <a:stretch>
            <a:fillRect/>
          </a:stretch>
        </p:blipFill>
        <p:spPr bwMode="auto">
          <a:xfrm>
            <a:off x="1763688" y="5733256"/>
            <a:ext cx="2161695" cy="722999"/>
          </a:xfrm>
          <a:prstGeom prst="rect">
            <a:avLst/>
          </a:prstGeom>
          <a:noFill/>
          <a:ln w="9525">
            <a:noFill/>
            <a:miter lim="800000"/>
            <a:headEnd/>
            <a:tailEnd/>
          </a:ln>
        </p:spPr>
      </p:pic>
    </p:spTree>
  </p:cSld>
  <p:clrMapOvr>
    <a:masterClrMapping/>
  </p:clrMapOvr>
  <p:transition>
    <p:pull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o Número do Diapositivo 2"/>
          <p:cNvSpPr>
            <a:spLocks noGrp="1"/>
          </p:cNvSpPr>
          <p:nvPr>
            <p:ph type="sldNum" sz="quarter" idx="15"/>
          </p:nvPr>
        </p:nvSpPr>
        <p:spPr/>
        <p:txBody>
          <a:bodyPr/>
          <a:lstStyle/>
          <a:p>
            <a:fld id="{4CE7E1AD-74FD-41B0-A6C0-44B96B99C982}" type="slidenum">
              <a:rPr lang="pt-PT" smtClean="0"/>
              <a:pPr/>
              <a:t>3</a:t>
            </a:fld>
            <a:endParaRPr lang="pt-PT" dirty="0"/>
          </a:p>
        </p:txBody>
      </p:sp>
      <p:sp>
        <p:nvSpPr>
          <p:cNvPr id="4" name="Título 3"/>
          <p:cNvSpPr>
            <a:spLocks noGrp="1"/>
          </p:cNvSpPr>
          <p:nvPr>
            <p:ph type="title"/>
          </p:nvPr>
        </p:nvSpPr>
        <p:spPr>
          <a:xfrm>
            <a:off x="457200" y="152400"/>
            <a:ext cx="8229600" cy="900336"/>
          </a:xfrm>
        </p:spPr>
        <p:txBody>
          <a:bodyPr/>
          <a:lstStyle/>
          <a:p>
            <a:pPr algn="ctr"/>
            <a:r>
              <a:rPr lang="pt-PT" sz="4400" b="1"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omic Sans MS" pitchFamily="66" charset="0"/>
              </a:rPr>
              <a:t>Índice</a:t>
            </a:r>
            <a:endParaRPr lang="pt-PT" dirty="0"/>
          </a:p>
        </p:txBody>
      </p:sp>
      <p:sp>
        <p:nvSpPr>
          <p:cNvPr id="5" name="Marcador de Posição de Conteúdo 4"/>
          <p:cNvSpPr>
            <a:spLocks noGrp="1"/>
          </p:cNvSpPr>
          <p:nvPr>
            <p:ph idx="1"/>
          </p:nvPr>
        </p:nvSpPr>
        <p:spPr>
          <a:xfrm>
            <a:off x="539552" y="836712"/>
            <a:ext cx="8291264" cy="6155531"/>
          </a:xfrm>
          <a:prstGeom prst="rect">
            <a:avLst/>
          </a:prstGeom>
        </p:spPr>
        <p:txBody>
          <a:bodyPr wrap="square">
            <a:spAutoFit/>
          </a:bodyPr>
          <a:lstStyle/>
          <a:p>
            <a:endParaRPr lang="pt-PT" sz="1800" dirty="0" smtClean="0"/>
          </a:p>
          <a:p>
            <a:r>
              <a:rPr lang="pt-PT" sz="1800" dirty="0" smtClean="0"/>
              <a:t>capa  …………………………………………………………….………… ……….....páginas  01</a:t>
            </a:r>
          </a:p>
          <a:p>
            <a:r>
              <a:rPr lang="pt-PT" sz="1800" dirty="0" smtClean="0"/>
              <a:t>Folha de rosto………………………………………….………………………………………….02</a:t>
            </a:r>
          </a:p>
          <a:p>
            <a:r>
              <a:rPr lang="pt-PT" sz="1800" dirty="0" smtClean="0"/>
              <a:t>Índice ………………………………………………………………………………………………...03       </a:t>
            </a:r>
          </a:p>
          <a:p>
            <a:r>
              <a:rPr lang="pt-PT" sz="1800" dirty="0" smtClean="0"/>
              <a:t>Introdução ………………………………………………….……………………………………..04</a:t>
            </a:r>
          </a:p>
          <a:p>
            <a:r>
              <a:rPr lang="pt-PT" sz="1800" dirty="0" smtClean="0"/>
              <a:t>Tópicos ……………………….…………………………………...... 05, 06, 07, 08, 09, 10, 11 </a:t>
            </a:r>
          </a:p>
          <a:p>
            <a:r>
              <a:rPr lang="pt-PT" sz="1800" dirty="0" smtClean="0"/>
              <a:t>Desenvolvimento…………………………………………………………………………..……. 12</a:t>
            </a:r>
          </a:p>
          <a:p>
            <a:r>
              <a:rPr lang="pt-PT" sz="1800" dirty="0" smtClean="0"/>
              <a:t>1ªparte …………………………………………………………...................................13, 14, 15</a:t>
            </a:r>
          </a:p>
          <a:p>
            <a:pPr>
              <a:buFont typeface="Arial" pitchFamily="34" charset="0"/>
              <a:buChar char="•"/>
            </a:pPr>
            <a:r>
              <a:rPr lang="pt-PT" sz="1800" dirty="0" smtClean="0"/>
              <a:t>   2ªparte ………………………………………………..……..................................  16, 17, 18</a:t>
            </a:r>
          </a:p>
          <a:p>
            <a:r>
              <a:rPr lang="pt-PT" sz="1800" dirty="0" smtClean="0"/>
              <a:t>3ªparte ……………………………………………………………………………………….1 9, 20, 21 </a:t>
            </a:r>
          </a:p>
          <a:p>
            <a:r>
              <a:rPr lang="pt-PT" sz="1800" dirty="0" smtClean="0"/>
              <a:t>Noção de teletrabalho ………………………………………………………………………….22</a:t>
            </a:r>
          </a:p>
          <a:p>
            <a:r>
              <a:rPr lang="pt-PT" sz="1800" dirty="0" smtClean="0"/>
              <a:t>Vários tipos de teletrabalho…………………………………………………………………23</a:t>
            </a:r>
          </a:p>
          <a:p>
            <a:r>
              <a:rPr lang="pt-PT" sz="1800" dirty="0" smtClean="0"/>
              <a:t>Imagem………………………………………………….…………………………………………….24</a:t>
            </a:r>
          </a:p>
          <a:p>
            <a:r>
              <a:rPr lang="pt-PT" sz="1800" dirty="0" smtClean="0"/>
              <a:t>Conclusão……………………………………………………………......................................25</a:t>
            </a:r>
          </a:p>
          <a:p>
            <a:r>
              <a:rPr lang="pt-PT" sz="1800" dirty="0" smtClean="0"/>
              <a:t>Bibliografia…………………………………………………………………………………………….26</a:t>
            </a:r>
          </a:p>
          <a:p>
            <a:r>
              <a:rPr lang="pt-PT" sz="1800" dirty="0" smtClean="0"/>
              <a:t>Fim ……………………………………………………….………………………………………………27</a:t>
            </a:r>
          </a:p>
          <a:p>
            <a:pPr>
              <a:buNone/>
            </a:pPr>
            <a:r>
              <a:rPr lang="pt-PT" sz="1600" dirty="0" smtClean="0"/>
              <a:t>                                                               </a:t>
            </a:r>
            <a:r>
              <a:rPr lang="pt-PT" dirty="0" smtClean="0"/>
              <a:t>                                                   </a:t>
            </a:r>
            <a:endParaRPr lang="pt-PT" dirty="0"/>
          </a:p>
        </p:txBody>
      </p:sp>
    </p:spTree>
  </p:cSld>
  <p:clrMapOvr>
    <a:masterClrMapping/>
  </p:clrMapOvr>
  <p:transition>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23528" y="692696"/>
            <a:ext cx="8229600" cy="4525963"/>
          </a:xfrm>
        </p:spPr>
        <p:txBody>
          <a:bodyPr/>
          <a:lstStyle/>
          <a:p>
            <a:r>
              <a:rPr lang="pt-PT" sz="2000" dirty="0" smtClean="0">
                <a:solidFill>
                  <a:schemeClr val="bg1"/>
                </a:solidFill>
                <a:latin typeface="Comic Sans MS" pitchFamily="66" charset="0"/>
              </a:rPr>
              <a:t>Introdução:</a:t>
            </a:r>
          </a:p>
          <a:p>
            <a:pPr>
              <a:buNone/>
            </a:pPr>
            <a:endParaRPr lang="pt-PT" dirty="0" smtClean="0"/>
          </a:p>
        </p:txBody>
      </p:sp>
      <p:sp>
        <p:nvSpPr>
          <p:cNvPr id="4" name="Marcador de Posição do Número do Diapositivo 3"/>
          <p:cNvSpPr>
            <a:spLocks noGrp="1"/>
          </p:cNvSpPr>
          <p:nvPr>
            <p:ph type="sldNum" sz="quarter" idx="15"/>
          </p:nvPr>
        </p:nvSpPr>
        <p:spPr>
          <a:xfrm>
            <a:off x="8388424" y="6381328"/>
            <a:ext cx="539552" cy="293117"/>
          </a:xfrm>
        </p:spPr>
        <p:txBody>
          <a:bodyPr/>
          <a:lstStyle/>
          <a:p>
            <a:fld id="{4CE7E1AD-74FD-41B0-A6C0-44B96B99C982}" type="slidenum">
              <a:rPr lang="pt-PT" sz="1200" smtClean="0">
                <a:latin typeface="Comic Sans MS" pitchFamily="66" charset="0"/>
                <a:cs typeface="Arial" pitchFamily="34" charset="0"/>
              </a:rPr>
              <a:pPr/>
              <a:t>4</a:t>
            </a:fld>
            <a:endParaRPr lang="pt-PT" sz="1200" dirty="0">
              <a:latin typeface="Comic Sans MS" pitchFamily="66" charset="0"/>
              <a:cs typeface="Arial" pitchFamily="34" charset="0"/>
            </a:endParaRPr>
          </a:p>
        </p:txBody>
      </p:sp>
      <p:sp>
        <p:nvSpPr>
          <p:cNvPr id="5" name="CaixaDeTexto 4"/>
          <p:cNvSpPr txBox="1"/>
          <p:nvPr/>
        </p:nvSpPr>
        <p:spPr>
          <a:xfrm>
            <a:off x="683568" y="2132856"/>
            <a:ext cx="7920880" cy="2862322"/>
          </a:xfrm>
          <a:prstGeom prst="rect">
            <a:avLst/>
          </a:prstGeom>
          <a:noFill/>
        </p:spPr>
        <p:txBody>
          <a:bodyPr wrap="square" rtlCol="0">
            <a:spAutoFit/>
          </a:bodyPr>
          <a:lstStyle/>
          <a:p>
            <a:r>
              <a:rPr lang="pt-PT" sz="2000" dirty="0" smtClean="0">
                <a:latin typeface="Comic Sans MS" pitchFamily="66" charset="0"/>
              </a:rPr>
              <a:t>O código de trabalho são leis provindas pela assembleia da republica , impõem regras, cujo estes empregadores e trabalhadores devem as seguir e respeitar. </a:t>
            </a:r>
          </a:p>
          <a:p>
            <a:r>
              <a:rPr lang="pt-PT" sz="2000" dirty="0" smtClean="0">
                <a:latin typeface="Comic Sans MS" pitchFamily="66" charset="0"/>
              </a:rPr>
              <a:t>Seguir estas leis ou artigos tornam se indispensáveis, mas ainda existem pessoas que não o fazem, e não se apercebem do quanto são importantes.</a:t>
            </a:r>
          </a:p>
          <a:p>
            <a:r>
              <a:rPr lang="pt-PT" sz="2000" dirty="0" smtClean="0">
                <a:latin typeface="Comic Sans MS" pitchFamily="66" charset="0"/>
              </a:rPr>
              <a:t>Pelo menos devemos saber alguns dos artigos do código do trabalho que nos compete saber alguns direitos e deveres dos trabalhadores.</a:t>
            </a:r>
            <a:endParaRPr lang="pt-PT" sz="2000" dirty="0">
              <a:latin typeface="Comic Sans MS" pitchFamily="66" charset="0"/>
            </a:endParaRPr>
          </a:p>
        </p:txBody>
      </p:sp>
    </p:spTree>
    <p:extLst>
      <p:ext uri="{BB962C8B-B14F-4D97-AF65-F5344CB8AC3E}">
        <p14:creationId xmlns:p14="http://schemas.microsoft.com/office/powerpoint/2010/main" xmlns="" val="1497046782"/>
      </p:ext>
    </p:extLst>
  </p:cSld>
  <p:clrMapOvr>
    <a:masterClrMapping/>
  </p:clrMapOvr>
  <p:transition>
    <p:pull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67544" y="548680"/>
            <a:ext cx="8229600" cy="5026563"/>
          </a:xfrm>
        </p:spPr>
        <p:txBody>
          <a:bodyPr>
            <a:noAutofit/>
          </a:bodyPr>
          <a:lstStyle/>
          <a:p>
            <a:pPr>
              <a:buNone/>
            </a:pPr>
            <a:r>
              <a:rPr lang="pt-PT" sz="2000" dirty="0" smtClean="0">
                <a:solidFill>
                  <a:schemeClr val="bg1"/>
                </a:solidFill>
                <a:latin typeface="Comic Sans MS" pitchFamily="66" charset="0"/>
              </a:rPr>
              <a:t>Subsecção IX </a:t>
            </a:r>
          </a:p>
          <a:p>
            <a:pPr>
              <a:buNone/>
            </a:pPr>
            <a:r>
              <a:rPr lang="pt-PT" sz="2000" dirty="0" smtClean="0">
                <a:solidFill>
                  <a:schemeClr val="accent3">
                    <a:lumMod val="40000"/>
                    <a:lumOff val="60000"/>
                  </a:schemeClr>
                </a:solidFill>
                <a:latin typeface="Comic Sans MS" pitchFamily="66" charset="0"/>
              </a:rPr>
              <a:t>O empregador e a empresa. (artigos 97º/98º/99º/100 e 101º).</a:t>
            </a:r>
          </a:p>
          <a:p>
            <a:pPr>
              <a:buFont typeface="Wingdings" pitchFamily="2" charset="2"/>
              <a:buChar char="v"/>
            </a:pPr>
            <a:r>
              <a:rPr lang="pt-PT" sz="2000" dirty="0" smtClean="0">
                <a:latin typeface="Comic Sans MS" pitchFamily="66" charset="0"/>
              </a:rPr>
              <a:t>O empregador  estabelece os termos ;</a:t>
            </a:r>
          </a:p>
          <a:p>
            <a:pPr>
              <a:buFont typeface="Wingdings" pitchFamily="2" charset="2"/>
              <a:buChar char="v"/>
            </a:pPr>
            <a:r>
              <a:rPr lang="pt-PT" sz="2000" dirty="0" smtClean="0">
                <a:latin typeface="Comic Sans MS" pitchFamily="66" charset="0"/>
              </a:rPr>
              <a:t>O seu trabalho deve ser prestado;</a:t>
            </a:r>
          </a:p>
          <a:p>
            <a:pPr>
              <a:buFont typeface="Wingdings" pitchFamily="2" charset="2"/>
              <a:buChar char="v"/>
            </a:pPr>
            <a:r>
              <a:rPr lang="pt-PT" sz="2000" dirty="0" smtClean="0">
                <a:latin typeface="Comic Sans MS" pitchFamily="66" charset="0"/>
              </a:rPr>
              <a:t>Dentro dos limites e normas do seu contrato;</a:t>
            </a:r>
          </a:p>
          <a:p>
            <a:pPr>
              <a:buFont typeface="Wingdings" pitchFamily="2" charset="2"/>
              <a:buChar char="v"/>
            </a:pPr>
            <a:r>
              <a:rPr lang="pt-PT" sz="2000" dirty="0" smtClean="0">
                <a:latin typeface="Comic Sans MS" pitchFamily="66" charset="0"/>
              </a:rPr>
              <a:t>Este tem poder sobre o trabalhador, enquanto vigorizar o seu contrato;</a:t>
            </a:r>
          </a:p>
          <a:p>
            <a:pPr>
              <a:buFont typeface="Wingdings" pitchFamily="2" charset="2"/>
              <a:buChar char="v"/>
            </a:pPr>
            <a:r>
              <a:rPr lang="pt-PT" sz="2000" dirty="0" smtClean="0">
                <a:latin typeface="Comic Sans MS" pitchFamily="66" charset="0"/>
              </a:rPr>
              <a:t>A comissão de trabalhadores é ouvida;</a:t>
            </a:r>
          </a:p>
          <a:p>
            <a:pPr>
              <a:buFont typeface="Wingdings" pitchFamily="2" charset="2"/>
              <a:buChar char="v"/>
            </a:pPr>
            <a:r>
              <a:rPr lang="pt-PT" sz="2000" dirty="0" smtClean="0">
                <a:latin typeface="Comic Sans MS" pitchFamily="66" charset="0"/>
              </a:rPr>
              <a:t>O regulamento interno apenas produz efeitos apôs:	</a:t>
            </a:r>
          </a:p>
          <a:p>
            <a:pPr lvl="1">
              <a:buFont typeface="Wingdings" pitchFamily="2" charset="2"/>
              <a:buChar char="ü"/>
            </a:pPr>
            <a:r>
              <a:rPr lang="pt-PT" sz="2000" dirty="0" smtClean="0">
                <a:latin typeface="Comic Sans MS" pitchFamily="66" charset="0"/>
              </a:rPr>
              <a:t> Publicitação do seu pleno conhecimento a todo o tempo dos trabalhador;	</a:t>
            </a:r>
          </a:p>
          <a:p>
            <a:pPr lvl="1">
              <a:buFont typeface="Wingdings" pitchFamily="2" charset="2"/>
              <a:buChar char="ü"/>
            </a:pPr>
            <a:r>
              <a:rPr lang="pt-PT" sz="2000" dirty="0" smtClean="0">
                <a:latin typeface="Comic Sans MS" pitchFamily="66" charset="0"/>
              </a:rPr>
              <a:t> Enviar ao serviço com competência </a:t>
            </a:r>
            <a:r>
              <a:rPr lang="pt-PT" sz="2000" dirty="0" err="1" smtClean="0">
                <a:latin typeface="Comic Sans MS" pitchFamily="66" charset="0"/>
              </a:rPr>
              <a:t>inspectiva</a:t>
            </a:r>
            <a:r>
              <a:rPr lang="pt-PT" sz="2000" smtClean="0">
                <a:latin typeface="Comic Sans MS" pitchFamily="66" charset="0"/>
              </a:rPr>
              <a:t> do ministério responsável pela área laboral.</a:t>
            </a:r>
          </a:p>
          <a:p>
            <a:pPr>
              <a:buFont typeface="Wingdings" pitchFamily="2" charset="2"/>
              <a:buChar char="v"/>
            </a:pPr>
            <a:r>
              <a:rPr lang="pt-PT" sz="2000" smtClean="0">
                <a:latin typeface="Comic Sans MS" pitchFamily="66" charset="0"/>
              </a:rPr>
              <a:t>A elaboração do regulamento interno pode ser tornada obrigatória pela regulamentação colectiva.</a:t>
            </a:r>
          </a:p>
          <a:p>
            <a:pPr lvl="1">
              <a:buNone/>
            </a:pPr>
            <a:r>
              <a:rPr lang="pt-PT" sz="2000" smtClean="0">
                <a:latin typeface="Comic Sans MS" pitchFamily="66" charset="0"/>
              </a:rPr>
              <a:t>Considera-se:</a:t>
            </a:r>
          </a:p>
        </p:txBody>
      </p:sp>
      <p:sp>
        <p:nvSpPr>
          <p:cNvPr id="5" name="Marcador de Posição do Número do Diapositivo 4"/>
          <p:cNvSpPr>
            <a:spLocks noGrp="1"/>
          </p:cNvSpPr>
          <p:nvPr>
            <p:ph type="sldNum" sz="quarter" idx="15"/>
          </p:nvPr>
        </p:nvSpPr>
        <p:spPr/>
        <p:txBody>
          <a:bodyPr/>
          <a:lstStyle/>
          <a:p>
            <a:fld id="{4CE7E1AD-74FD-41B0-A6C0-44B96B99C982}" type="slidenum">
              <a:rPr lang="pt-PT" sz="1200" smtClean="0">
                <a:latin typeface="Comic Sans MS" pitchFamily="66" charset="0"/>
                <a:cs typeface="Arial" pitchFamily="34" charset="0"/>
              </a:rPr>
              <a:pPr/>
              <a:t>5</a:t>
            </a:fld>
            <a:endParaRPr lang="pt-PT" sz="1200">
              <a:latin typeface="Comic Sans MS" pitchFamily="66" charset="0"/>
              <a:cs typeface="Arial" pitchFamily="34" charset="0"/>
            </a:endParaRPr>
          </a:p>
        </p:txBody>
      </p:sp>
      <p:sp>
        <p:nvSpPr>
          <p:cNvPr id="6" name="CaixaDeTexto 5"/>
          <p:cNvSpPr txBox="1"/>
          <p:nvPr/>
        </p:nvSpPr>
        <p:spPr>
          <a:xfrm>
            <a:off x="2843808" y="188640"/>
            <a:ext cx="3384376" cy="400110"/>
          </a:xfrm>
          <a:prstGeom prst="rect">
            <a:avLst/>
          </a:prstGeom>
          <a:noFill/>
        </p:spPr>
        <p:txBody>
          <a:bodyPr wrap="square" rtlCol="0">
            <a:spAutoFit/>
          </a:bodyPr>
          <a:lstStyle/>
          <a:p>
            <a:pPr algn="ctr"/>
            <a:r>
              <a:rPr lang="pt-PT" sz="2000" smtClean="0">
                <a:solidFill>
                  <a:schemeClr val="bg1"/>
                </a:solidFill>
                <a:latin typeface="Comic Sans MS" pitchFamily="66" charset="0"/>
              </a:rPr>
              <a:t>Tópicos</a:t>
            </a:r>
            <a:r>
              <a:rPr lang="pt-PT" smtClean="0"/>
              <a:t> </a:t>
            </a:r>
            <a:endParaRPr lang="pt-PT"/>
          </a:p>
        </p:txBody>
      </p:sp>
    </p:spTree>
    <p:extLst>
      <p:ext uri="{BB962C8B-B14F-4D97-AF65-F5344CB8AC3E}">
        <p14:creationId xmlns:p14="http://schemas.microsoft.com/office/powerpoint/2010/main" xmlns="" val="1261942203"/>
      </p:ext>
    </p:extLst>
  </p:cSld>
  <p:clrMapOvr>
    <a:masterClrMapping/>
  </p:clrMapOvr>
  <p:transition>
    <p:pull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57200" y="188640"/>
            <a:ext cx="8229600" cy="5818651"/>
          </a:xfrm>
        </p:spPr>
        <p:txBody>
          <a:bodyPr>
            <a:normAutofit fontScale="85000" lnSpcReduction="20000"/>
          </a:bodyPr>
          <a:lstStyle/>
          <a:p>
            <a:pPr>
              <a:buFont typeface="Wingdings" pitchFamily="2" charset="2"/>
              <a:buChar char="v"/>
            </a:pPr>
            <a:endParaRPr lang="pt-PT" sz="1600" smtClean="0">
              <a:latin typeface="Comic Sans MS" pitchFamily="66" charset="0"/>
            </a:endParaRPr>
          </a:p>
          <a:p>
            <a:pPr lvl="1">
              <a:buFont typeface="Wingdings" pitchFamily="2" charset="2"/>
              <a:buChar char="ü"/>
            </a:pPr>
            <a:r>
              <a:rPr lang="pt-PT" sz="2200" smtClean="0">
                <a:solidFill>
                  <a:schemeClr val="tx1">
                    <a:lumMod val="95000"/>
                  </a:schemeClr>
                </a:solidFill>
                <a:latin typeface="Comic Sans MS" pitchFamily="66" charset="0"/>
              </a:rPr>
              <a:t>Microempresa: a que emprega menos de 10 trabalhadores;</a:t>
            </a:r>
          </a:p>
          <a:p>
            <a:pPr lvl="1">
              <a:buFont typeface="Wingdings" pitchFamily="2" charset="2"/>
              <a:buChar char="ü"/>
            </a:pPr>
            <a:r>
              <a:rPr lang="pt-PT" sz="2200" smtClean="0">
                <a:solidFill>
                  <a:schemeClr val="tx1">
                    <a:lumMod val="95000"/>
                  </a:schemeClr>
                </a:solidFill>
                <a:latin typeface="Comic Sans MS" pitchFamily="66" charset="0"/>
              </a:rPr>
              <a:t>Pequena empresa: a que emprega de 10 a menos de 50 trabalhadores;</a:t>
            </a:r>
          </a:p>
          <a:p>
            <a:pPr lvl="1">
              <a:buFont typeface="Wingdings" pitchFamily="2" charset="2"/>
              <a:buChar char="ü"/>
            </a:pPr>
            <a:r>
              <a:rPr lang="pt-PT" sz="2200" smtClean="0">
                <a:solidFill>
                  <a:schemeClr val="tx1">
                    <a:lumMod val="95000"/>
                  </a:schemeClr>
                </a:solidFill>
                <a:latin typeface="Comic Sans MS" pitchFamily="66" charset="0"/>
              </a:rPr>
              <a:t>Média empresa: a que emprega de 50 a menos de 250 trabalhadores;</a:t>
            </a:r>
          </a:p>
          <a:p>
            <a:pPr lvl="1">
              <a:buFont typeface="Wingdings" pitchFamily="2" charset="2"/>
              <a:buChar char="ü"/>
            </a:pPr>
            <a:r>
              <a:rPr lang="pt-PT" sz="2200" smtClean="0">
                <a:solidFill>
                  <a:schemeClr val="tx1">
                    <a:lumMod val="95000"/>
                  </a:schemeClr>
                </a:solidFill>
                <a:latin typeface="Comic Sans MS" pitchFamily="66" charset="0"/>
              </a:rPr>
              <a:t>Grande empresa: a que emprega 250 ou mais trabalhadores.</a:t>
            </a:r>
          </a:p>
          <a:p>
            <a:pPr>
              <a:buFont typeface="Wingdings" pitchFamily="2" charset="2"/>
              <a:buChar char="v"/>
            </a:pPr>
            <a:endParaRPr lang="pt-PT" sz="2200" smtClean="0">
              <a:latin typeface="Comic Sans MS" pitchFamily="66" charset="0"/>
            </a:endParaRPr>
          </a:p>
          <a:p>
            <a:pPr>
              <a:buFont typeface="Wingdings" pitchFamily="2" charset="2"/>
              <a:buChar char="v"/>
            </a:pPr>
            <a:r>
              <a:rPr lang="pt-PT" sz="2200" smtClean="0">
                <a:latin typeface="Comic Sans MS" pitchFamily="66" charset="0"/>
              </a:rPr>
              <a:t>Esses números de trabalhadores  corresponde á media do ano civil antecedente.</a:t>
            </a:r>
          </a:p>
          <a:p>
            <a:pPr>
              <a:buFont typeface="Wingdings" pitchFamily="2" charset="2"/>
              <a:buChar char="v"/>
            </a:pPr>
            <a:r>
              <a:rPr lang="pt-PT" sz="2200" smtClean="0">
                <a:latin typeface="Comic Sans MS" pitchFamily="66" charset="0"/>
              </a:rPr>
              <a:t>O trabalhador pode prestar trabalho a vários empregadores;</a:t>
            </a:r>
          </a:p>
          <a:p>
            <a:pPr>
              <a:buFont typeface="Wingdings" pitchFamily="2" charset="2"/>
              <a:buChar char="v"/>
            </a:pPr>
            <a:r>
              <a:rPr lang="pt-PT" sz="2200" smtClean="0">
                <a:solidFill>
                  <a:schemeClr val="tx1">
                    <a:lumMod val="95000"/>
                  </a:schemeClr>
                </a:solidFill>
                <a:latin typeface="Comic Sans MS" pitchFamily="66" charset="0"/>
              </a:rPr>
              <a:t>O contrato de trabalho com variedade está sujeito a forma escrita e deve conter:</a:t>
            </a:r>
          </a:p>
          <a:p>
            <a:pPr>
              <a:buFont typeface="Wingdings" pitchFamily="2" charset="2"/>
              <a:buChar char="v"/>
            </a:pPr>
            <a:endParaRPr lang="pt-PT" sz="2200" smtClean="0">
              <a:solidFill>
                <a:schemeClr val="tx1">
                  <a:lumMod val="95000"/>
                </a:schemeClr>
              </a:solidFill>
              <a:latin typeface="Comic Sans MS" pitchFamily="66" charset="0"/>
            </a:endParaRPr>
          </a:p>
          <a:p>
            <a:pPr lvl="1">
              <a:buFont typeface="Wingdings" pitchFamily="2" charset="2"/>
              <a:buChar char="ü"/>
            </a:pPr>
            <a:r>
              <a:rPr lang="pt-PT" sz="2200" smtClean="0">
                <a:solidFill>
                  <a:schemeClr val="tx1">
                    <a:lumMod val="95000"/>
                  </a:schemeClr>
                </a:solidFill>
                <a:latin typeface="Comic Sans MS" pitchFamily="66" charset="0"/>
              </a:rPr>
              <a:t>Identificação, assinaturas e domicilio;</a:t>
            </a:r>
          </a:p>
          <a:p>
            <a:pPr lvl="1">
              <a:buFont typeface="Wingdings" pitchFamily="2" charset="2"/>
              <a:buChar char="ü"/>
            </a:pPr>
            <a:r>
              <a:rPr lang="pt-PT" sz="2200" smtClean="0">
                <a:solidFill>
                  <a:schemeClr val="tx1">
                    <a:lumMod val="95000"/>
                  </a:schemeClr>
                </a:solidFill>
                <a:latin typeface="Comic Sans MS" pitchFamily="66" charset="0"/>
              </a:rPr>
              <a:t>Indicação da actividade do trabalhador;</a:t>
            </a:r>
          </a:p>
          <a:p>
            <a:pPr lvl="1">
              <a:buFont typeface="Wingdings" pitchFamily="2" charset="2"/>
              <a:buChar char="ü"/>
            </a:pPr>
            <a:r>
              <a:rPr lang="pt-PT" sz="2200" smtClean="0">
                <a:solidFill>
                  <a:schemeClr val="tx1">
                    <a:lumMod val="95000"/>
                  </a:schemeClr>
                </a:solidFill>
                <a:latin typeface="Comic Sans MS" pitchFamily="66" charset="0"/>
              </a:rPr>
              <a:t>Indicações representes no cumprimento de deveres e no exercício dos direitos emergentes.</a:t>
            </a:r>
          </a:p>
          <a:p>
            <a:pPr lvl="1">
              <a:buNone/>
            </a:pPr>
            <a:endParaRPr lang="pt-PT" sz="2200" smtClean="0">
              <a:latin typeface="Comic Sans MS" pitchFamily="66" charset="0"/>
            </a:endParaRPr>
          </a:p>
          <a:p>
            <a:pPr>
              <a:buFont typeface="Wingdings" pitchFamily="2" charset="2"/>
              <a:buChar char="v"/>
            </a:pPr>
            <a:r>
              <a:rPr lang="pt-PT" sz="2200" smtClean="0">
                <a:latin typeface="Comic Sans MS" pitchFamily="66" charset="0"/>
              </a:rPr>
              <a:t>Estes são responsáveis pelas obrigações  decorrentes no contrato.</a:t>
            </a:r>
          </a:p>
          <a:p>
            <a:pPr lvl="1">
              <a:buNone/>
            </a:pPr>
            <a:endParaRPr lang="pt-PT" sz="2000" smtClean="0">
              <a:latin typeface="Comic Sans MS" pitchFamily="66" charset="0"/>
            </a:endParaRPr>
          </a:p>
        </p:txBody>
      </p:sp>
      <p:sp>
        <p:nvSpPr>
          <p:cNvPr id="5" name="Marcador de Posição do Número do Diapositivo 4"/>
          <p:cNvSpPr>
            <a:spLocks noGrp="1"/>
          </p:cNvSpPr>
          <p:nvPr>
            <p:ph type="sldNum" sz="quarter" idx="15"/>
          </p:nvPr>
        </p:nvSpPr>
        <p:spPr/>
        <p:txBody>
          <a:bodyPr/>
          <a:lstStyle/>
          <a:p>
            <a:fld id="{4CE7E1AD-74FD-41B0-A6C0-44B96B99C982}" type="slidenum">
              <a:rPr lang="pt-PT" sz="1200" smtClean="0">
                <a:latin typeface="Comic Sans MS" pitchFamily="66" charset="0"/>
                <a:cs typeface="Arial" pitchFamily="34" charset="0"/>
              </a:rPr>
              <a:pPr/>
              <a:t>6</a:t>
            </a:fld>
            <a:endParaRPr lang="pt-PT" sz="1200">
              <a:latin typeface="Comic Sans MS" pitchFamily="66" charset="0"/>
              <a:cs typeface="Arial" pitchFamily="34" charset="0"/>
            </a:endParaRPr>
          </a:p>
        </p:txBody>
      </p:sp>
    </p:spTree>
    <p:extLst>
      <p:ext uri="{BB962C8B-B14F-4D97-AF65-F5344CB8AC3E}">
        <p14:creationId xmlns:p14="http://schemas.microsoft.com/office/powerpoint/2010/main" xmlns="" val="993831581"/>
      </p:ext>
    </p:extLst>
  </p:cSld>
  <p:clrMapOvr>
    <a:masterClrMapping/>
  </p:clrMapOvr>
  <p:transition>
    <p:pull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539552" y="332656"/>
            <a:ext cx="8229600" cy="6336704"/>
          </a:xfrm>
        </p:spPr>
        <p:txBody>
          <a:bodyPr>
            <a:normAutofit fontScale="32500" lnSpcReduction="20000"/>
          </a:bodyPr>
          <a:lstStyle/>
          <a:p>
            <a:pPr>
              <a:buNone/>
            </a:pPr>
            <a:endParaRPr lang="pt-PT" sz="6200" smtClean="0">
              <a:solidFill>
                <a:schemeClr val="bg1"/>
              </a:solidFill>
              <a:latin typeface="Comic Sans MS" pitchFamily="66" charset="0"/>
            </a:endParaRPr>
          </a:p>
          <a:p>
            <a:pPr>
              <a:buNone/>
            </a:pPr>
            <a:r>
              <a:rPr lang="pt-PT" sz="6200" smtClean="0">
                <a:solidFill>
                  <a:schemeClr val="bg1"/>
                </a:solidFill>
                <a:latin typeface="Comic Sans MS" pitchFamily="66" charset="0"/>
              </a:rPr>
              <a:t>Subsecção IV</a:t>
            </a:r>
          </a:p>
          <a:p>
            <a:pPr>
              <a:buNone/>
            </a:pPr>
            <a:r>
              <a:rPr lang="pt-PT" sz="6200" smtClean="0">
                <a:solidFill>
                  <a:schemeClr val="accent3">
                    <a:lumMod val="40000"/>
                    <a:lumOff val="60000"/>
                  </a:schemeClr>
                </a:solidFill>
                <a:latin typeface="Comic Sans MS" pitchFamily="66" charset="0"/>
              </a:rPr>
              <a:t>Informação sobre aspectos relevantes na prestação do trabalho. (artigos 106º, 107º, 108º, 109º.</a:t>
            </a:r>
          </a:p>
          <a:p>
            <a:pPr>
              <a:buNone/>
            </a:pPr>
            <a:endParaRPr lang="pt-PT" sz="1800" smtClean="0">
              <a:latin typeface="Comic Sans MS" pitchFamily="66" charset="0"/>
            </a:endParaRPr>
          </a:p>
          <a:p>
            <a:pPr>
              <a:buNone/>
            </a:pPr>
            <a:endParaRPr lang="pt-PT" sz="1800" smtClean="0">
              <a:latin typeface="Comic Sans MS" pitchFamily="66" charset="0"/>
            </a:endParaRPr>
          </a:p>
          <a:p>
            <a:pPr>
              <a:buNone/>
            </a:pPr>
            <a:r>
              <a:rPr lang="pt-PT" sz="6200" smtClean="0">
                <a:solidFill>
                  <a:schemeClr val="accent3">
                    <a:lumMod val="20000"/>
                    <a:lumOff val="80000"/>
                  </a:schemeClr>
                </a:solidFill>
                <a:latin typeface="Comic Sans MS" pitchFamily="66" charset="0"/>
              </a:rPr>
              <a:t>O trabalhador deve informar os aspectos relevantes do contrato, o trabalhador deve prestar ao trabalhador pelo menos, as seguintes informações:</a:t>
            </a:r>
          </a:p>
          <a:p>
            <a:pPr>
              <a:buNone/>
            </a:pPr>
            <a:endParaRPr lang="pt-PT" sz="6200" smtClean="0">
              <a:latin typeface="Comic Sans MS" pitchFamily="66" charset="0"/>
            </a:endParaRPr>
          </a:p>
          <a:p>
            <a:pPr lvl="1">
              <a:buFont typeface="Wingdings" pitchFamily="2" charset="2"/>
              <a:buChar char="Ø"/>
            </a:pPr>
            <a:r>
              <a:rPr lang="pt-PT" sz="6200" smtClean="0">
                <a:solidFill>
                  <a:schemeClr val="tx1">
                    <a:lumMod val="95000"/>
                  </a:schemeClr>
                </a:solidFill>
                <a:latin typeface="Comic Sans MS" pitchFamily="66" charset="0"/>
              </a:rPr>
              <a:t>Respectiva identificação;</a:t>
            </a:r>
          </a:p>
          <a:p>
            <a:pPr lvl="1">
              <a:buFont typeface="Wingdings" pitchFamily="2" charset="2"/>
              <a:buChar char="Ø"/>
            </a:pPr>
            <a:r>
              <a:rPr lang="pt-PT" sz="6200" smtClean="0">
                <a:solidFill>
                  <a:schemeClr val="tx1">
                    <a:lumMod val="95000"/>
                  </a:schemeClr>
                </a:solidFill>
                <a:latin typeface="Comic Sans MS" pitchFamily="66" charset="0"/>
              </a:rPr>
              <a:t>O local do trabalho;</a:t>
            </a:r>
          </a:p>
          <a:p>
            <a:pPr lvl="1">
              <a:buFont typeface="Wingdings" pitchFamily="2" charset="2"/>
              <a:buChar char="Ø"/>
            </a:pPr>
            <a:r>
              <a:rPr lang="pt-PT" sz="6200" smtClean="0">
                <a:solidFill>
                  <a:schemeClr val="tx1">
                    <a:lumMod val="95000"/>
                  </a:schemeClr>
                </a:solidFill>
                <a:latin typeface="Comic Sans MS" pitchFamily="66" charset="0"/>
              </a:rPr>
              <a:t>A categoria do trabalhador;</a:t>
            </a:r>
          </a:p>
          <a:p>
            <a:pPr lvl="1">
              <a:buFont typeface="Wingdings" pitchFamily="2" charset="2"/>
              <a:buChar char="Ø"/>
            </a:pPr>
            <a:r>
              <a:rPr lang="pt-PT" sz="6200" smtClean="0">
                <a:solidFill>
                  <a:schemeClr val="tx1">
                    <a:lumMod val="95000"/>
                  </a:schemeClr>
                </a:solidFill>
                <a:latin typeface="Comic Sans MS" pitchFamily="66" charset="0"/>
              </a:rPr>
              <a:t>A data da celebração do contrato;</a:t>
            </a:r>
          </a:p>
          <a:p>
            <a:pPr lvl="1">
              <a:buFont typeface="Wingdings" pitchFamily="2" charset="2"/>
              <a:buChar char="Ø"/>
            </a:pPr>
            <a:r>
              <a:rPr lang="pt-PT" sz="6200" smtClean="0">
                <a:solidFill>
                  <a:schemeClr val="tx1">
                    <a:lumMod val="95000"/>
                  </a:schemeClr>
                </a:solidFill>
                <a:latin typeface="Comic Sans MS" pitchFamily="66" charset="0"/>
              </a:rPr>
              <a:t>A duração previsível do mesmo;</a:t>
            </a:r>
          </a:p>
          <a:p>
            <a:pPr lvl="1">
              <a:buFont typeface="Wingdings" pitchFamily="2" charset="2"/>
              <a:buChar char="Ø"/>
            </a:pPr>
            <a:r>
              <a:rPr lang="pt-PT" sz="6200" smtClean="0">
                <a:solidFill>
                  <a:schemeClr val="tx1">
                    <a:lumMod val="95000"/>
                  </a:schemeClr>
                </a:solidFill>
                <a:latin typeface="Comic Sans MS" pitchFamily="66" charset="0"/>
              </a:rPr>
              <a:t>Duração das férias;</a:t>
            </a:r>
          </a:p>
          <a:p>
            <a:pPr lvl="1">
              <a:buFont typeface="Wingdings" pitchFamily="2" charset="2"/>
              <a:buChar char="Ø"/>
            </a:pPr>
            <a:r>
              <a:rPr lang="pt-PT" sz="6200" smtClean="0">
                <a:solidFill>
                  <a:schemeClr val="tx1">
                    <a:lumMod val="95000"/>
                  </a:schemeClr>
                </a:solidFill>
                <a:latin typeface="Comic Sans MS" pitchFamily="66" charset="0"/>
              </a:rPr>
              <a:t>Os prazos de aviso prévio a observar pelo empregador;</a:t>
            </a:r>
          </a:p>
          <a:p>
            <a:pPr lvl="1">
              <a:buFont typeface="Wingdings" pitchFamily="2" charset="2"/>
              <a:buChar char="Ø"/>
            </a:pPr>
            <a:r>
              <a:rPr lang="pt-PT" sz="6200" smtClean="0">
                <a:solidFill>
                  <a:schemeClr val="tx1">
                    <a:lumMod val="95000"/>
                  </a:schemeClr>
                </a:solidFill>
                <a:latin typeface="Comic Sans MS" pitchFamily="66" charset="0"/>
              </a:rPr>
              <a:t>O valor e a prioridade da restrição;</a:t>
            </a:r>
          </a:p>
          <a:p>
            <a:pPr lvl="1">
              <a:buFont typeface="Wingdings" pitchFamily="2" charset="2"/>
              <a:buChar char="Ø"/>
            </a:pPr>
            <a:r>
              <a:rPr lang="pt-PT" sz="6200" smtClean="0">
                <a:solidFill>
                  <a:schemeClr val="tx1">
                    <a:lumMod val="95000"/>
                  </a:schemeClr>
                </a:solidFill>
                <a:latin typeface="Comic Sans MS" pitchFamily="66" charset="0"/>
              </a:rPr>
              <a:t>O período normal de trabalho diário e semanal;</a:t>
            </a:r>
          </a:p>
          <a:p>
            <a:pPr lvl="1">
              <a:buNone/>
            </a:pPr>
            <a:endParaRPr lang="pt-PT" sz="6200" smtClean="0">
              <a:latin typeface="Comic Sans MS" pitchFamily="66" charset="0"/>
            </a:endParaRPr>
          </a:p>
          <a:p>
            <a:pPr lvl="1">
              <a:buFont typeface="Wingdings" pitchFamily="2" charset="2"/>
              <a:buChar char="Ø"/>
            </a:pPr>
            <a:endParaRPr lang="pt-PT" sz="3600" smtClean="0">
              <a:latin typeface="Comic Sans MS" pitchFamily="66" charset="0"/>
            </a:endParaRPr>
          </a:p>
          <a:p>
            <a:pPr lvl="1">
              <a:buFont typeface="Wingdings" pitchFamily="2" charset="2"/>
              <a:buChar char="Ø"/>
            </a:pPr>
            <a:endParaRPr lang="pt-PT" sz="3600" smtClean="0">
              <a:latin typeface="Comic Sans MS" pitchFamily="66" charset="0"/>
            </a:endParaRPr>
          </a:p>
          <a:p>
            <a:pPr lvl="1">
              <a:buFont typeface="Wingdings" pitchFamily="2" charset="2"/>
              <a:buChar char="Ø"/>
            </a:pPr>
            <a:endParaRPr lang="pt-PT" sz="2000" smtClean="0">
              <a:latin typeface="Comic Sans MS" pitchFamily="66" charset="0"/>
            </a:endParaRPr>
          </a:p>
          <a:p>
            <a:pPr>
              <a:buNone/>
            </a:pPr>
            <a:endParaRPr lang="pt-PT" sz="1600" smtClean="0"/>
          </a:p>
          <a:p>
            <a:pPr>
              <a:buNone/>
            </a:pPr>
            <a:r>
              <a:rPr lang="pt-PT" sz="1600" smtClean="0"/>
              <a:t> </a:t>
            </a:r>
            <a:endParaRPr lang="pt-PT" sz="1600"/>
          </a:p>
        </p:txBody>
      </p:sp>
      <p:sp>
        <p:nvSpPr>
          <p:cNvPr id="5" name="Marcador de Posição do Número do Diapositivo 4"/>
          <p:cNvSpPr>
            <a:spLocks noGrp="1"/>
          </p:cNvSpPr>
          <p:nvPr>
            <p:ph type="sldNum" sz="quarter" idx="15"/>
          </p:nvPr>
        </p:nvSpPr>
        <p:spPr/>
        <p:txBody>
          <a:bodyPr/>
          <a:lstStyle/>
          <a:p>
            <a:fld id="{4CE7E1AD-74FD-41B0-A6C0-44B96B99C982}" type="slidenum">
              <a:rPr lang="pt-PT" sz="1200" smtClean="0">
                <a:latin typeface="Comic Sans MS" pitchFamily="66" charset="0"/>
                <a:cs typeface="Arial" pitchFamily="34" charset="0"/>
              </a:rPr>
              <a:pPr/>
              <a:t>7</a:t>
            </a:fld>
            <a:endParaRPr lang="pt-PT" sz="1200">
              <a:latin typeface="Comic Sans MS" pitchFamily="66" charset="0"/>
              <a:cs typeface="Arial" pitchFamily="34" charset="0"/>
            </a:endParaRPr>
          </a:p>
        </p:txBody>
      </p:sp>
    </p:spTree>
    <p:extLst>
      <p:ext uri="{BB962C8B-B14F-4D97-AF65-F5344CB8AC3E}">
        <p14:creationId xmlns:p14="http://schemas.microsoft.com/office/powerpoint/2010/main" xmlns="" val="3793349972"/>
      </p:ext>
    </p:extLst>
  </p:cSld>
  <p:clrMapOvr>
    <a:masterClrMapping/>
  </p:clrMapOvr>
  <p:transition>
    <p:pull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323528" y="404664"/>
            <a:ext cx="8229600" cy="6453336"/>
          </a:xfrm>
        </p:spPr>
        <p:txBody>
          <a:bodyPr>
            <a:normAutofit/>
          </a:bodyPr>
          <a:lstStyle/>
          <a:p>
            <a:pPr lvl="1">
              <a:buFont typeface="Wingdings" pitchFamily="2" charset="2"/>
              <a:buChar char="Ø"/>
            </a:pPr>
            <a:r>
              <a:rPr lang="pt-PT" sz="2000" smtClean="0">
                <a:latin typeface="Comic Sans MS" pitchFamily="66" charset="0"/>
              </a:rPr>
              <a:t>o numero de apólice do seguro de acidentes de trabalhos e a identificação da entidade seguradora;</a:t>
            </a:r>
          </a:p>
          <a:p>
            <a:pPr lvl="1">
              <a:buFont typeface="Wingdings" pitchFamily="2" charset="2"/>
              <a:buChar char="Ø"/>
            </a:pPr>
            <a:r>
              <a:rPr lang="pt-PT" sz="2000" smtClean="0">
                <a:latin typeface="Comic Sans MS" pitchFamily="66" charset="0"/>
              </a:rPr>
              <a:t>O instrumento de regulamentação colectiva de trabalho aplicável.</a:t>
            </a:r>
          </a:p>
          <a:p>
            <a:pPr>
              <a:buFont typeface="Wingdings" pitchFamily="2" charset="2"/>
              <a:buChar char="Ø"/>
            </a:pPr>
            <a:r>
              <a:rPr lang="pt-PT" sz="2000" smtClean="0">
                <a:latin typeface="Comic Sans MS" pitchFamily="66" charset="0"/>
              </a:rPr>
              <a:t>A informação desses itens devem ser prestados por escritos e assinada pelos empregadores;</a:t>
            </a:r>
          </a:p>
          <a:p>
            <a:pPr>
              <a:buFont typeface="Wingdings" pitchFamily="2" charset="2"/>
              <a:buChar char="Ø"/>
            </a:pPr>
            <a:r>
              <a:rPr lang="pt-PT" sz="2000" smtClean="0">
                <a:latin typeface="Comic Sans MS" pitchFamily="66" charset="0"/>
              </a:rPr>
              <a:t>Se o trabalhador cujo o contrato de trabalho seja regulados pela lei portuguesa exercer a sua actividade no território de outro estado por período superior a 1mês;</a:t>
            </a:r>
          </a:p>
          <a:p>
            <a:pPr>
              <a:buFont typeface="Wingdings" pitchFamily="2" charset="2"/>
              <a:buChar char="Ø"/>
            </a:pPr>
            <a:r>
              <a:rPr lang="pt-PT" sz="2000" smtClean="0">
                <a:solidFill>
                  <a:schemeClr val="accent3">
                    <a:lumMod val="20000"/>
                    <a:lumOff val="80000"/>
                  </a:schemeClr>
                </a:solidFill>
                <a:latin typeface="Comic Sans MS" pitchFamily="66" charset="0"/>
              </a:rPr>
              <a:t>O empregador deve prestar por escrito as seguintes informações complementares:</a:t>
            </a:r>
          </a:p>
          <a:p>
            <a:pPr marL="822960" lvl="1" indent="-457200">
              <a:buFont typeface="+mj-lt"/>
              <a:buAutoNum type="alphaLcParenR"/>
            </a:pPr>
            <a:r>
              <a:rPr lang="pt-PT" sz="2000" smtClean="0">
                <a:solidFill>
                  <a:schemeClr val="tx1">
                    <a:lumMod val="95000"/>
                  </a:schemeClr>
                </a:solidFill>
                <a:latin typeface="Comic Sans MS" pitchFamily="66" charset="0"/>
              </a:rPr>
              <a:t>Duração do período de trabalho a prestar no estrangeiro;</a:t>
            </a:r>
          </a:p>
          <a:p>
            <a:pPr marL="822960" lvl="1" indent="-457200">
              <a:buFont typeface="+mj-lt"/>
              <a:buAutoNum type="alphaLcParenR"/>
            </a:pPr>
            <a:r>
              <a:rPr lang="pt-PT" sz="2000" smtClean="0">
                <a:solidFill>
                  <a:schemeClr val="tx1">
                    <a:lumMod val="95000"/>
                  </a:schemeClr>
                </a:solidFill>
                <a:latin typeface="Comic Sans MS" pitchFamily="66" charset="0"/>
              </a:rPr>
              <a:t>Moeda e lugar do pagamento das prestações pecuniárias;</a:t>
            </a:r>
          </a:p>
          <a:p>
            <a:pPr marL="822960" lvl="1" indent="-457200">
              <a:buFont typeface="+mj-lt"/>
              <a:buAutoNum type="alphaLcParenR"/>
            </a:pPr>
            <a:r>
              <a:rPr lang="pt-PT" sz="2000" smtClean="0">
                <a:solidFill>
                  <a:schemeClr val="tx1">
                    <a:lumMod val="95000"/>
                  </a:schemeClr>
                </a:solidFill>
                <a:latin typeface="Comic Sans MS" pitchFamily="66" charset="0"/>
              </a:rPr>
              <a:t>Condições de repatriamento;</a:t>
            </a:r>
          </a:p>
          <a:p>
            <a:pPr marL="822960" lvl="1" indent="-457200">
              <a:buFont typeface="+mj-lt"/>
              <a:buAutoNum type="alphaLcParenR"/>
            </a:pPr>
            <a:r>
              <a:rPr lang="pt-PT" sz="2000" smtClean="0">
                <a:solidFill>
                  <a:schemeClr val="tx1">
                    <a:lumMod val="95000"/>
                  </a:schemeClr>
                </a:solidFill>
                <a:latin typeface="Comic Sans MS" pitchFamily="66" charset="0"/>
              </a:rPr>
              <a:t>Acesso a cuidados de saúde;</a:t>
            </a:r>
          </a:p>
          <a:p>
            <a:pPr marL="566928" indent="-457200">
              <a:buFont typeface="Wingdings" pitchFamily="2" charset="2"/>
              <a:buChar char="Ø"/>
            </a:pPr>
            <a:r>
              <a:rPr lang="pt-PT" sz="2000" smtClean="0">
                <a:latin typeface="Comic Sans MS" pitchFamily="66" charset="0"/>
              </a:rPr>
              <a:t>O empregador deve informar o trabalhador sobre alteração relativa a qualquer elemento dos tópicos acima indicados. </a:t>
            </a:r>
          </a:p>
        </p:txBody>
      </p:sp>
      <p:sp>
        <p:nvSpPr>
          <p:cNvPr id="5" name="Marcador de Posição do Número do Diapositivo 4"/>
          <p:cNvSpPr>
            <a:spLocks noGrp="1"/>
          </p:cNvSpPr>
          <p:nvPr>
            <p:ph type="sldNum" sz="quarter" idx="15"/>
          </p:nvPr>
        </p:nvSpPr>
        <p:spPr/>
        <p:txBody>
          <a:bodyPr/>
          <a:lstStyle/>
          <a:p>
            <a:fld id="{4CE7E1AD-74FD-41B0-A6C0-44B96B99C982}" type="slidenum">
              <a:rPr lang="pt-PT" sz="1200" smtClean="0">
                <a:latin typeface="Comic Sans MS" pitchFamily="66" charset="0"/>
                <a:cs typeface="Arial" pitchFamily="34" charset="0"/>
              </a:rPr>
              <a:pPr/>
              <a:t>8</a:t>
            </a:fld>
            <a:endParaRPr lang="pt-PT" sz="1200">
              <a:latin typeface="Comic Sans MS" pitchFamily="66" charset="0"/>
              <a:cs typeface="Arial" pitchFamily="34" charset="0"/>
            </a:endParaRPr>
          </a:p>
        </p:txBody>
      </p:sp>
    </p:spTree>
    <p:extLst>
      <p:ext uri="{BB962C8B-B14F-4D97-AF65-F5344CB8AC3E}">
        <p14:creationId xmlns:p14="http://schemas.microsoft.com/office/powerpoint/2010/main" xmlns="" val="1057702677"/>
      </p:ext>
    </p:extLst>
  </p:cSld>
  <p:clrMapOvr>
    <a:masterClrMapping/>
  </p:clrMapOvr>
  <p:transition>
    <p:pull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e Conteúdo 1"/>
          <p:cNvSpPr>
            <a:spLocks noGrp="1"/>
          </p:cNvSpPr>
          <p:nvPr>
            <p:ph idx="1"/>
          </p:nvPr>
        </p:nvSpPr>
        <p:spPr>
          <a:xfrm>
            <a:off x="467544" y="1700808"/>
            <a:ext cx="8229600" cy="4525963"/>
          </a:xfrm>
        </p:spPr>
        <p:txBody>
          <a:bodyPr>
            <a:normAutofit fontScale="92500" lnSpcReduction="20000"/>
          </a:bodyPr>
          <a:lstStyle/>
          <a:p>
            <a:pPr>
              <a:buFont typeface="Wingdings" pitchFamily="2" charset="2"/>
              <a:buChar char="Ø"/>
            </a:pPr>
            <a:r>
              <a:rPr lang="pt-PT" sz="2000" smtClean="0">
                <a:latin typeface="Comic Sans MS" pitchFamily="66" charset="0"/>
              </a:rPr>
              <a:t>O empregador e o trabalhador devem proceder de boa fé no exercício dos seus direitos e no cumprimento das respectivas obrigações;</a:t>
            </a:r>
          </a:p>
          <a:p>
            <a:pPr>
              <a:buFont typeface="Wingdings" pitchFamily="2" charset="2"/>
              <a:buChar char="Ø"/>
            </a:pPr>
            <a:r>
              <a:rPr lang="pt-PT" sz="2000" smtClean="0">
                <a:latin typeface="Comic Sans MS" pitchFamily="66" charset="0"/>
              </a:rPr>
              <a:t>Na execução do contrato de trabalho ambas as  partes devem colaborar na  obtenção da maior produtividade;</a:t>
            </a:r>
          </a:p>
          <a:p>
            <a:pPr>
              <a:buFont typeface="Wingdings" pitchFamily="2" charset="2"/>
              <a:buChar char="Ø"/>
            </a:pPr>
            <a:r>
              <a:rPr lang="pt-PT" sz="2000" smtClean="0">
                <a:latin typeface="Comic Sans MS" pitchFamily="66" charset="0"/>
              </a:rPr>
              <a:t>Bem como na promoção humana, profissional e social do trabalhador;</a:t>
            </a:r>
          </a:p>
          <a:p>
            <a:pPr>
              <a:buFont typeface="Wingdings" pitchFamily="2" charset="2"/>
              <a:buChar char="Ø"/>
            </a:pPr>
            <a:endParaRPr lang="pt-PT" sz="2000" smtClean="0">
              <a:latin typeface="Comic Sans MS" pitchFamily="66" charset="0"/>
            </a:endParaRPr>
          </a:p>
          <a:p>
            <a:pPr>
              <a:buFont typeface="Wingdings" pitchFamily="2" charset="2"/>
              <a:buChar char="Ø"/>
            </a:pPr>
            <a:r>
              <a:rPr lang="pt-PT" sz="2000" smtClean="0">
                <a:solidFill>
                  <a:schemeClr val="accent3">
                    <a:lumMod val="20000"/>
                    <a:lumOff val="80000"/>
                  </a:schemeClr>
                </a:solidFill>
                <a:latin typeface="Comic Sans MS" pitchFamily="66" charset="0"/>
              </a:rPr>
              <a:t>O empregador deve, nomeadamente: </a:t>
            </a:r>
          </a:p>
          <a:p>
            <a:pPr>
              <a:buFont typeface="Wingdings" pitchFamily="2" charset="2"/>
              <a:buChar char="Ø"/>
            </a:pPr>
            <a:endParaRPr lang="pt-PT" sz="2000" smtClean="0">
              <a:latin typeface="Comic Sans MS" pitchFamily="66" charset="0"/>
            </a:endParaRPr>
          </a:p>
          <a:p>
            <a:pPr marL="822960" lvl="1" indent="-457200">
              <a:buFont typeface="+mj-lt"/>
              <a:buAutoNum type="alphaLcParenR"/>
            </a:pPr>
            <a:r>
              <a:rPr lang="pt-PT" sz="2000" smtClean="0">
                <a:solidFill>
                  <a:schemeClr val="tx1">
                    <a:lumMod val="95000"/>
                  </a:schemeClr>
                </a:solidFill>
                <a:latin typeface="Comic Sans MS" pitchFamily="66" charset="0"/>
              </a:rPr>
              <a:t>Respeitar e tratar o trabalhador com tal igualdade;</a:t>
            </a:r>
          </a:p>
          <a:p>
            <a:pPr marL="822960" lvl="1" indent="-457200">
              <a:buFont typeface="+mj-lt"/>
              <a:buAutoNum type="alphaLcParenR"/>
            </a:pPr>
            <a:r>
              <a:rPr lang="pt-PT" sz="2000" smtClean="0">
                <a:solidFill>
                  <a:schemeClr val="tx1">
                    <a:lumMod val="95000"/>
                  </a:schemeClr>
                </a:solidFill>
                <a:latin typeface="Comic Sans MS" pitchFamily="66" charset="0"/>
              </a:rPr>
              <a:t>Ser pontual no seu pagamento, deve ser justo e adequada ao trabalho;</a:t>
            </a:r>
          </a:p>
          <a:p>
            <a:pPr marL="822960" lvl="1" indent="-457200">
              <a:buFont typeface="+mj-lt"/>
              <a:buAutoNum type="alphaLcParenR"/>
            </a:pPr>
            <a:r>
              <a:rPr lang="pt-PT" sz="2000" smtClean="0">
                <a:solidFill>
                  <a:schemeClr val="tx1">
                    <a:lumMod val="95000"/>
                  </a:schemeClr>
                </a:solidFill>
                <a:latin typeface="Comic Sans MS" pitchFamily="66" charset="0"/>
              </a:rPr>
              <a:t>Ter boas condições de trabalho, do ponto de vista físico e moral;</a:t>
            </a:r>
          </a:p>
          <a:p>
            <a:pPr marL="822960" lvl="1" indent="-457200">
              <a:buNone/>
            </a:pPr>
            <a:r>
              <a:rPr lang="pt-PT" sz="2000" smtClean="0">
                <a:latin typeface="Comic Sans MS" pitchFamily="66" charset="0"/>
              </a:rPr>
              <a:t>  </a:t>
            </a:r>
          </a:p>
          <a:p>
            <a:pPr>
              <a:buFont typeface="Wingdings" pitchFamily="2" charset="2"/>
              <a:buChar char="Ø"/>
            </a:pPr>
            <a:endParaRPr lang="pt-PT" sz="2000">
              <a:latin typeface="Comic Sans MS" pitchFamily="66" charset="0"/>
            </a:endParaRPr>
          </a:p>
        </p:txBody>
      </p:sp>
      <p:sp>
        <p:nvSpPr>
          <p:cNvPr id="6" name="Marcador de Posição do Número do Diapositivo 5"/>
          <p:cNvSpPr>
            <a:spLocks noGrp="1"/>
          </p:cNvSpPr>
          <p:nvPr>
            <p:ph type="sldNum" sz="quarter" idx="15"/>
          </p:nvPr>
        </p:nvSpPr>
        <p:spPr>
          <a:xfrm>
            <a:off x="8778240" y="6492875"/>
            <a:ext cx="365760" cy="365125"/>
          </a:xfrm>
        </p:spPr>
        <p:txBody>
          <a:bodyPr/>
          <a:lstStyle/>
          <a:p>
            <a:r>
              <a:rPr lang="pt-PT" sz="1200" smtClean="0">
                <a:latin typeface="Comic Sans MS" pitchFamily="66" charset="0"/>
              </a:rPr>
              <a:t>9</a:t>
            </a:r>
            <a:endParaRPr lang="pt-PT" sz="1200">
              <a:latin typeface="Comic Sans MS" pitchFamily="66" charset="0"/>
            </a:endParaRPr>
          </a:p>
        </p:txBody>
      </p:sp>
      <p:sp>
        <p:nvSpPr>
          <p:cNvPr id="3" name="Título 2"/>
          <p:cNvSpPr>
            <a:spLocks noGrp="1"/>
          </p:cNvSpPr>
          <p:nvPr>
            <p:ph type="title"/>
          </p:nvPr>
        </p:nvSpPr>
        <p:spPr>
          <a:xfrm>
            <a:off x="467544" y="404664"/>
            <a:ext cx="8229600" cy="1219200"/>
          </a:xfrm>
        </p:spPr>
        <p:txBody>
          <a:bodyPr>
            <a:noAutofit/>
          </a:bodyPr>
          <a:lstStyle/>
          <a:p>
            <a:r>
              <a:rPr lang="pt-PT" sz="2000" b="0" smtClean="0">
                <a:solidFill>
                  <a:schemeClr val="bg1"/>
                </a:solidFill>
                <a:effectLst/>
                <a:latin typeface="Comic Sans MS" pitchFamily="66" charset="0"/>
              </a:rPr>
              <a:t>Secção VII</a:t>
            </a:r>
            <a:br>
              <a:rPr lang="pt-PT" sz="2000" b="0" smtClean="0">
                <a:solidFill>
                  <a:schemeClr val="bg1"/>
                </a:solidFill>
                <a:effectLst/>
                <a:latin typeface="Comic Sans MS" pitchFamily="66" charset="0"/>
              </a:rPr>
            </a:br>
            <a:r>
              <a:rPr lang="pt-PT" sz="2000" b="0" smtClean="0">
                <a:solidFill>
                  <a:schemeClr val="accent3">
                    <a:lumMod val="40000"/>
                    <a:lumOff val="60000"/>
                  </a:schemeClr>
                </a:solidFill>
                <a:effectLst/>
                <a:latin typeface="Comic Sans MS" pitchFamily="66" charset="0"/>
              </a:rPr>
              <a:t>Direitos, Deveres e Garantias das partes.</a:t>
            </a:r>
            <a:br>
              <a:rPr lang="pt-PT" sz="2000" b="0" smtClean="0">
                <a:solidFill>
                  <a:schemeClr val="accent3">
                    <a:lumMod val="40000"/>
                    <a:lumOff val="60000"/>
                  </a:schemeClr>
                </a:solidFill>
                <a:effectLst/>
                <a:latin typeface="Comic Sans MS" pitchFamily="66" charset="0"/>
              </a:rPr>
            </a:br>
            <a:r>
              <a:rPr lang="pt-PT" sz="2000" b="0" smtClean="0">
                <a:solidFill>
                  <a:schemeClr val="accent3">
                    <a:lumMod val="40000"/>
                    <a:lumOff val="60000"/>
                  </a:schemeClr>
                </a:solidFill>
                <a:effectLst/>
                <a:latin typeface="Comic Sans MS" pitchFamily="66" charset="0"/>
              </a:rPr>
              <a:t>Subsecção I </a:t>
            </a:r>
            <a:br>
              <a:rPr lang="pt-PT" sz="2000" b="0" smtClean="0">
                <a:solidFill>
                  <a:schemeClr val="accent3">
                    <a:lumMod val="40000"/>
                    <a:lumOff val="60000"/>
                  </a:schemeClr>
                </a:solidFill>
                <a:effectLst/>
                <a:latin typeface="Comic Sans MS" pitchFamily="66" charset="0"/>
              </a:rPr>
            </a:br>
            <a:r>
              <a:rPr lang="pt-PT" sz="2000" b="0" smtClean="0">
                <a:solidFill>
                  <a:schemeClr val="accent3">
                    <a:lumMod val="40000"/>
                    <a:lumOff val="60000"/>
                  </a:schemeClr>
                </a:solidFill>
                <a:effectLst/>
                <a:latin typeface="Comic Sans MS" pitchFamily="66" charset="0"/>
              </a:rPr>
              <a:t>artigos 126º, 127º e 128º </a:t>
            </a:r>
            <a:endParaRPr lang="pt-PT" sz="2000" b="0">
              <a:solidFill>
                <a:schemeClr val="accent3">
                  <a:lumMod val="40000"/>
                  <a:lumOff val="60000"/>
                </a:schemeClr>
              </a:solidFill>
              <a:effectLst/>
              <a:latin typeface="Comic Sans MS" pitchFamily="66" charset="0"/>
            </a:endParaRPr>
          </a:p>
        </p:txBody>
      </p:sp>
    </p:spTree>
  </p:cSld>
  <p:clrMapOvr>
    <a:masterClrMapping/>
  </p:clrMapOvr>
  <p:transition>
    <p:pull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l">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l">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l">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587</TotalTime>
  <Words>2265</Words>
  <Application>Microsoft Office PowerPoint</Application>
  <PresentationFormat>Apresentação no Ecrã (4:3)</PresentationFormat>
  <Paragraphs>281</Paragraphs>
  <Slides>28</Slides>
  <Notes>0</Notes>
  <HiddenSlides>0</HiddenSlides>
  <MMClips>0</MMClips>
  <ScaleCrop>false</ScaleCrop>
  <HeadingPairs>
    <vt:vector size="4" baseType="variant">
      <vt:variant>
        <vt:lpstr>Tema</vt:lpstr>
      </vt:variant>
      <vt:variant>
        <vt:i4>1</vt:i4>
      </vt:variant>
      <vt:variant>
        <vt:lpstr>Títulos dos diapositivos</vt:lpstr>
      </vt:variant>
      <vt:variant>
        <vt:i4>28</vt:i4>
      </vt:variant>
    </vt:vector>
  </HeadingPairs>
  <TitlesOfParts>
    <vt:vector size="29" baseType="lpstr">
      <vt:lpstr>Papel</vt:lpstr>
      <vt:lpstr>Diapositivo 1</vt:lpstr>
      <vt:lpstr>Diapositivo 2</vt:lpstr>
      <vt:lpstr>Índice</vt:lpstr>
      <vt:lpstr>Diapositivo 4</vt:lpstr>
      <vt:lpstr>Diapositivo 5</vt:lpstr>
      <vt:lpstr>Diapositivo 6</vt:lpstr>
      <vt:lpstr>Diapositivo 7</vt:lpstr>
      <vt:lpstr>Diapositivo 8</vt:lpstr>
      <vt:lpstr>Secção VII Direitos, Deveres e Garantias das partes. Subsecção I  artigos 126º, 127º e 128º </vt:lpstr>
      <vt:lpstr>Diapositivo 10</vt:lpstr>
      <vt:lpstr>Diapositivo 11</vt:lpstr>
      <vt:lpstr>Desenvolvimento:</vt:lpstr>
      <vt:lpstr>1ªparte: o empregador e a empresa</vt:lpstr>
      <vt:lpstr>Diapositivo 14</vt:lpstr>
      <vt:lpstr>Diapositivo 15</vt:lpstr>
      <vt:lpstr>2ªparte: informação sobre aspectos relevantes na prestação de trabalho</vt:lpstr>
      <vt:lpstr>Diapositivo 17</vt:lpstr>
      <vt:lpstr>Diapositivo 18</vt:lpstr>
      <vt:lpstr>3ªparte: Direitos e deveres e garantias das partes.</vt:lpstr>
      <vt:lpstr>Diapositivo 20</vt:lpstr>
      <vt:lpstr>Diapositivo 21</vt:lpstr>
      <vt:lpstr>Noção de teletrabalho</vt:lpstr>
      <vt:lpstr>Diapositivo 23</vt:lpstr>
      <vt:lpstr>Diapositivo 24</vt:lpstr>
      <vt:lpstr>Diapositivo 25</vt:lpstr>
      <vt:lpstr>Diapositivo 26</vt:lpstr>
      <vt:lpstr>Diapositivo 27</vt:lpstr>
      <vt:lpstr>Diapositivo 28</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Clara borges</dc:creator>
  <cp:lastModifiedBy>Valued Acer Customer</cp:lastModifiedBy>
  <cp:revision>92</cp:revision>
  <dcterms:created xsi:type="dcterms:W3CDTF">2012-01-31T21:31:46Z</dcterms:created>
  <dcterms:modified xsi:type="dcterms:W3CDTF">2012-03-22T20:35:05Z</dcterms:modified>
</cp:coreProperties>
</file>